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Default Extension="gif" ContentType="image/gif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8" r:id="rId4"/>
    <p:sldId id="260" r:id="rId5"/>
    <p:sldId id="283" r:id="rId6"/>
    <p:sldId id="285" r:id="rId7"/>
    <p:sldId id="273" r:id="rId8"/>
    <p:sldId id="287" r:id="rId9"/>
    <p:sldId id="286" r:id="rId10"/>
    <p:sldId id="277" r:id="rId11"/>
    <p:sldId id="267" r:id="rId12"/>
    <p:sldId id="263" r:id="rId13"/>
    <p:sldId id="264" r:id="rId14"/>
    <p:sldId id="275" r:id="rId15"/>
    <p:sldId id="289" r:id="rId16"/>
    <p:sldId id="268" r:id="rId17"/>
    <p:sldId id="291" r:id="rId18"/>
    <p:sldId id="269" r:id="rId19"/>
    <p:sldId id="278" r:id="rId20"/>
    <p:sldId id="262" r:id="rId21"/>
    <p:sldId id="290" r:id="rId22"/>
    <p:sldId id="279" r:id="rId23"/>
    <p:sldId id="282" r:id="rId24"/>
    <p:sldId id="276" r:id="rId25"/>
    <p:sldId id="266" r:id="rId26"/>
    <p:sldId id="281" r:id="rId27"/>
    <p:sldId id="29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EC34"/>
    <a:srgbClr val="92D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1B42F-7949-4469-BF97-91F0DE486B29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8D0BB-17DE-412A-9A4C-7D80BFDF5A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Slack variable – </a:t>
            </a:r>
            <a:r>
              <a:rPr lang="ru-RU" dirty="0" smtClean="0"/>
              <a:t>фиктивная переменная</a:t>
            </a:r>
            <a:r>
              <a:rPr lang="ru-RU" baseline="0" dirty="0" smtClean="0"/>
              <a:t> (зазор)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8D0BB-17DE-412A-9A4C-7D80BFDF5AD3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430B-E3CB-4E99-94F4-8291198A70FB}" type="datetime1">
              <a:rPr lang="ru-RU" smtClean="0"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69CF-50AF-4BC3-B574-C3416D56D278}" type="datetime1">
              <a:rPr lang="ru-RU" smtClean="0"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960D-6D21-4F72-9EE0-020BA1764ABC}" type="datetime1">
              <a:rPr lang="ru-RU" smtClean="0"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3F9F-E20C-4246-8514-B0562191274B}" type="datetime1">
              <a:rPr lang="ru-RU" smtClean="0"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895B-FC17-4317-9C3C-464F1A5AF188}" type="datetime1">
              <a:rPr lang="ru-RU" smtClean="0"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77E5-3494-49E9-8949-1A1002E643D8}" type="datetime1">
              <a:rPr lang="ru-RU" smtClean="0"/>
              <a:t>31.07.2014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AF2C-D5AB-4F6E-9CE0-E7E1EA7F70FB}" type="datetime1">
              <a:rPr lang="ru-RU" smtClean="0"/>
              <a:t>31.07.2014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C0D4-07CE-4E56-8AFC-B2DB6A77A9AC}" type="datetime1">
              <a:rPr lang="ru-RU" smtClean="0"/>
              <a:t>31.07.2014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CD3B-20FB-4B08-9117-163504786364}" type="datetime1">
              <a:rPr lang="ru-RU" smtClean="0"/>
              <a:t>31.07.2014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D495-D8DE-425F-96C7-37C41707EABF}" type="datetime1">
              <a:rPr lang="ru-RU" smtClean="0"/>
              <a:t>31.07.2014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4B15-E5BD-44EE-8A73-886EC3832AE6}" type="datetime1">
              <a:rPr lang="ru-RU" smtClean="0"/>
              <a:t>31.07.2014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2D59C-A4D0-4E89-88F9-8BD303AE55DB}" type="datetime1">
              <a:rPr lang="ru-RU" smtClean="0"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345A4-7851-4050-83CB-722FCADA88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30.xml"/><Relationship Id="rId7" Type="http://schemas.openxmlformats.org/officeDocument/2006/relationships/image" Target="../media/image42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5.png"/><Relationship Id="rId4" Type="http://schemas.openxmlformats.org/officeDocument/2006/relationships/tags" Target="../tags/tag31.xml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tags" Target="../tags/tag34.xml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tags" Target="../tags/tag35.xml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1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60.png"/><Relationship Id="rId5" Type="http://schemas.openxmlformats.org/officeDocument/2006/relationships/tags" Target="../tags/tag40.xml"/><Relationship Id="rId10" Type="http://schemas.openxmlformats.org/officeDocument/2006/relationships/image" Target="../media/image59.png"/><Relationship Id="rId4" Type="http://schemas.openxmlformats.org/officeDocument/2006/relationships/tags" Target="../tags/tag39.xml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statsoft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ebdoc.nyumc.org/nyumc/files/chibi/user-content/Final.pdf" TargetMode="External"/><Relationship Id="rId2" Type="http://schemas.openxmlformats.org/officeDocument/2006/relationships/hyperlink" Target="https://www.coursera.org/course/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gif"/><Relationship Id="rId5" Type="http://schemas.openxmlformats.org/officeDocument/2006/relationships/hyperlink" Target="http://stats.stackexchange.com/questions/2499/explain-what-a-kernel-is-in-plain-english" TargetMode="External"/><Relationship Id="rId4" Type="http://schemas.openxmlformats.org/officeDocument/2006/relationships/hyperlink" Target="http://www.quora.com/Machine-Learning/What-are-Kernels-in-Machine-Learning-and-SVM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tags" Target="../tags/tag2.xml"/><Relationship Id="rId21" Type="http://schemas.openxmlformats.org/officeDocument/2006/relationships/oleObject" Target="../embeddings/oleObject2.bin"/><Relationship Id="rId7" Type="http://schemas.openxmlformats.org/officeDocument/2006/relationships/tags" Target="../tags/tag6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1.xml"/><Relationship Id="rId16" Type="http://schemas.openxmlformats.org/officeDocument/2006/relationships/image" Target="../media/image11.png"/><Relationship Id="rId20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image" Target="../media/image6.png"/><Relationship Id="rId5" Type="http://schemas.openxmlformats.org/officeDocument/2006/relationships/tags" Target="../tags/tag4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4.png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tags" Target="../tags/tag11.xml"/><Relationship Id="rId21" Type="http://schemas.openxmlformats.org/officeDocument/2006/relationships/image" Target="../media/image11.png"/><Relationship Id="rId7" Type="http://schemas.openxmlformats.org/officeDocument/2006/relationships/tags" Target="../tags/tag1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9.png"/><Relationship Id="rId2" Type="http://schemas.openxmlformats.org/officeDocument/2006/relationships/tags" Target="../tags/tag10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10" Type="http://schemas.openxmlformats.org/officeDocument/2006/relationships/tags" Target="../tags/tag18.xml"/><Relationship Id="rId19" Type="http://schemas.openxmlformats.org/officeDocument/2006/relationships/image" Target="../media/image21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16.png"/><Relationship Id="rId2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19.png"/><Relationship Id="rId18" Type="http://schemas.openxmlformats.org/officeDocument/2006/relationships/oleObject" Target="../embeddings/oleObject3.bin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18.png"/><Relationship Id="rId17" Type="http://schemas.openxmlformats.org/officeDocument/2006/relationships/image" Target="../media/image28.png"/><Relationship Id="rId2" Type="http://schemas.openxmlformats.org/officeDocument/2006/relationships/tags" Target="../tags/tag20.xml"/><Relationship Id="rId16" Type="http://schemas.openxmlformats.org/officeDocument/2006/relationships/image" Target="../media/image27.png"/><Relationship Id="rId1" Type="http://schemas.openxmlformats.org/officeDocument/2006/relationships/vmlDrawing" Target="../drawings/vmlDrawing2.vml"/><Relationship Id="rId6" Type="http://schemas.openxmlformats.org/officeDocument/2006/relationships/tags" Target="../tags/tag24.xml"/><Relationship Id="rId11" Type="http://schemas.openxmlformats.org/officeDocument/2006/relationships/image" Target="../media/image24.png"/><Relationship Id="rId5" Type="http://schemas.openxmlformats.org/officeDocument/2006/relationships/tags" Target="../tags/tag23.xml"/><Relationship Id="rId15" Type="http://schemas.openxmlformats.org/officeDocument/2006/relationships/image" Target="../media/image26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05064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Support Vector Machines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085184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Elena </a:t>
            </a:r>
            <a:r>
              <a:rPr lang="en-US" dirty="0" err="1" smtClean="0">
                <a:solidFill>
                  <a:schemeClr val="tx1"/>
                </a:solidFill>
              </a:rPr>
              <a:t>Mokshyna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Odessa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2014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6387" name="Picture 3" descr="C:\Users\MEG\Desktop\ML_PCI\sv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92696"/>
            <a:ext cx="3928496" cy="2960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en-US" b="1" dirty="0" smtClean="0"/>
              <a:t>“Soft-margin” linear SVM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600200"/>
            <a:ext cx="5076056" cy="37010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Use so-called slack variable </a:t>
            </a:r>
            <a:r>
              <a:rPr lang="el-GR" dirty="0" smtClean="0"/>
              <a:t>ξ</a:t>
            </a:r>
            <a:endParaRPr lang="en-US" dirty="0" smtClean="0"/>
          </a:p>
          <a:p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Subject to: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916832"/>
            <a:ext cx="422789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003800" y="2276475"/>
          <a:ext cx="3328988" cy="647700"/>
        </p:xfrm>
        <a:graphic>
          <a:graphicData uri="http://schemas.openxmlformats.org/presentationml/2006/ole">
            <p:oleObj spid="_x0000_s24579" name="Формула" r:id="rId5" imgW="1434960" imgH="279360" progId="Equation.3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5076056" y="3429000"/>
          <a:ext cx="3141662" cy="995362"/>
        </p:xfrm>
        <a:graphic>
          <a:graphicData uri="http://schemas.openxmlformats.org/presentationml/2006/ole">
            <p:oleObj spid="_x0000_s24580" name="Формула" r:id="rId6" imgW="1523880" imgH="482400" progId="Equation.3">
              <p:embed/>
            </p:oleObj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1585938" y="4725144"/>
          <a:ext cx="1185862" cy="1598612"/>
        </p:xfrm>
        <a:graphic>
          <a:graphicData uri="http://schemas.openxmlformats.org/presentationml/2006/ole">
            <p:oleObj spid="_x0000_s24581" name="Формула" r:id="rId7" imgW="672840" imgH="7236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15816" y="4787860"/>
            <a:ext cx="6840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Outside the margin or on the margin</a:t>
            </a:r>
          </a:p>
          <a:p>
            <a:endParaRPr lang="en-US" sz="2000" dirty="0"/>
          </a:p>
          <a:p>
            <a:r>
              <a:rPr lang="en-US" sz="2000" dirty="0" smtClean="0"/>
              <a:t>Inside the margin correctly classified</a:t>
            </a:r>
          </a:p>
          <a:p>
            <a:endParaRPr lang="en-US" sz="2000" dirty="0"/>
          </a:p>
          <a:p>
            <a:r>
              <a:rPr lang="en-US" sz="2000" dirty="0" smtClean="0"/>
              <a:t>Inside the margin misclassified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38138"/>
          </a:xfrm>
        </p:spPr>
        <p:txBody>
          <a:bodyPr/>
          <a:lstStyle/>
          <a:p>
            <a:r>
              <a:rPr lang="en-US" b="1" dirty="0" smtClean="0"/>
              <a:t>SVM: introducing nonlinearity</a:t>
            </a:r>
            <a:endParaRPr lang="ru-RU" b="1" dirty="0"/>
          </a:p>
        </p:txBody>
      </p:sp>
      <p:grpSp>
        <p:nvGrpSpPr>
          <p:cNvPr id="64" name="Группа 63"/>
          <p:cNvGrpSpPr/>
          <p:nvPr/>
        </p:nvGrpSpPr>
        <p:grpSpPr>
          <a:xfrm>
            <a:off x="2435324" y="1988840"/>
            <a:ext cx="4152900" cy="2472335"/>
            <a:chOff x="381000" y="752949"/>
            <a:chExt cx="4152900" cy="2472335"/>
          </a:xfrm>
        </p:grpSpPr>
        <p:sp>
          <p:nvSpPr>
            <p:cNvPr id="65" name="Oval 4"/>
            <p:cNvSpPr/>
            <p:nvPr/>
          </p:nvSpPr>
          <p:spPr>
            <a:xfrm>
              <a:off x="2627176" y="1245818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"/>
            <p:cNvSpPr/>
            <p:nvPr/>
          </p:nvSpPr>
          <p:spPr>
            <a:xfrm>
              <a:off x="2467135" y="1066716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7"/>
            <p:cNvSpPr/>
            <p:nvPr/>
          </p:nvSpPr>
          <p:spPr>
            <a:xfrm>
              <a:off x="3586138" y="1230161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8"/>
            <p:cNvSpPr/>
            <p:nvPr/>
          </p:nvSpPr>
          <p:spPr>
            <a:xfrm>
              <a:off x="1333006" y="1125168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ross 10"/>
            <p:cNvSpPr/>
            <p:nvPr/>
          </p:nvSpPr>
          <p:spPr>
            <a:xfrm rot="2734294">
              <a:off x="1945815" y="1918713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ross 11"/>
            <p:cNvSpPr/>
            <p:nvPr/>
          </p:nvSpPr>
          <p:spPr>
            <a:xfrm rot="2734294">
              <a:off x="2175781" y="2341682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Cross 12"/>
            <p:cNvSpPr/>
            <p:nvPr/>
          </p:nvSpPr>
          <p:spPr>
            <a:xfrm rot="2734294">
              <a:off x="1849743" y="2326576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1000" y="1622272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73" name="Cross 17"/>
            <p:cNvSpPr/>
            <p:nvPr/>
          </p:nvSpPr>
          <p:spPr>
            <a:xfrm rot="2734294">
              <a:off x="3255545" y="1860613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ross 18"/>
            <p:cNvSpPr/>
            <p:nvPr/>
          </p:nvSpPr>
          <p:spPr>
            <a:xfrm rot="2734294">
              <a:off x="2280312" y="2028148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ross 19"/>
            <p:cNvSpPr/>
            <p:nvPr/>
          </p:nvSpPr>
          <p:spPr>
            <a:xfrm rot="2734294">
              <a:off x="2227650" y="16909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ross 20"/>
            <p:cNvSpPr/>
            <p:nvPr/>
          </p:nvSpPr>
          <p:spPr>
            <a:xfrm rot="2734294">
              <a:off x="2503442" y="1855146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ross 21"/>
            <p:cNvSpPr/>
            <p:nvPr/>
          </p:nvSpPr>
          <p:spPr>
            <a:xfrm rot="2734294">
              <a:off x="2831721" y="1674555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ross 24"/>
            <p:cNvSpPr/>
            <p:nvPr/>
          </p:nvSpPr>
          <p:spPr>
            <a:xfrm rot="2734294">
              <a:off x="1575140" y="1784726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ross 25"/>
            <p:cNvSpPr/>
            <p:nvPr/>
          </p:nvSpPr>
          <p:spPr>
            <a:xfrm rot="2734294">
              <a:off x="1627388" y="2085602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ross 26"/>
            <p:cNvSpPr/>
            <p:nvPr/>
          </p:nvSpPr>
          <p:spPr>
            <a:xfrm rot="2734294">
              <a:off x="1943525" y="1490663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27"/>
            <p:cNvSpPr/>
            <p:nvPr/>
          </p:nvSpPr>
          <p:spPr>
            <a:xfrm>
              <a:off x="2615219" y="2473499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28"/>
            <p:cNvSpPr/>
            <p:nvPr/>
          </p:nvSpPr>
          <p:spPr>
            <a:xfrm>
              <a:off x="1012923" y="1822806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29"/>
            <p:cNvSpPr/>
            <p:nvPr/>
          </p:nvSpPr>
          <p:spPr>
            <a:xfrm>
              <a:off x="1437086" y="2464133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30"/>
            <p:cNvSpPr/>
            <p:nvPr/>
          </p:nvSpPr>
          <p:spPr>
            <a:xfrm>
              <a:off x="3716850" y="1546036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31"/>
            <p:cNvSpPr/>
            <p:nvPr/>
          </p:nvSpPr>
          <p:spPr>
            <a:xfrm>
              <a:off x="2902377" y="1213531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32"/>
            <p:cNvSpPr/>
            <p:nvPr/>
          </p:nvSpPr>
          <p:spPr>
            <a:xfrm>
              <a:off x="3299467" y="1237114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33"/>
            <p:cNvSpPr/>
            <p:nvPr/>
          </p:nvSpPr>
          <p:spPr>
            <a:xfrm>
              <a:off x="1686918" y="1052840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34"/>
            <p:cNvSpPr/>
            <p:nvPr/>
          </p:nvSpPr>
          <p:spPr>
            <a:xfrm>
              <a:off x="2202359" y="1023829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35"/>
            <p:cNvSpPr/>
            <p:nvPr/>
          </p:nvSpPr>
          <p:spPr>
            <a:xfrm>
              <a:off x="2444821" y="1402137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36"/>
            <p:cNvSpPr/>
            <p:nvPr/>
          </p:nvSpPr>
          <p:spPr>
            <a:xfrm>
              <a:off x="2895600" y="2477552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37"/>
            <p:cNvSpPr/>
            <p:nvPr/>
          </p:nvSpPr>
          <p:spPr>
            <a:xfrm>
              <a:off x="1183321" y="2018161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45"/>
            <p:cNvSpPr/>
            <p:nvPr/>
          </p:nvSpPr>
          <p:spPr>
            <a:xfrm>
              <a:off x="1236895" y="1572535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46"/>
            <p:cNvSpPr/>
            <p:nvPr/>
          </p:nvSpPr>
          <p:spPr>
            <a:xfrm>
              <a:off x="1016797" y="1398587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47"/>
            <p:cNvSpPr/>
            <p:nvPr/>
          </p:nvSpPr>
          <p:spPr>
            <a:xfrm>
              <a:off x="1947173" y="2735606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48"/>
            <p:cNvSpPr/>
            <p:nvPr/>
          </p:nvSpPr>
          <p:spPr>
            <a:xfrm>
              <a:off x="1516520" y="1375638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49"/>
            <p:cNvSpPr/>
            <p:nvPr/>
          </p:nvSpPr>
          <p:spPr>
            <a:xfrm>
              <a:off x="1947173" y="1109028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50"/>
            <p:cNvSpPr/>
            <p:nvPr/>
          </p:nvSpPr>
          <p:spPr>
            <a:xfrm>
              <a:off x="3475897" y="2313219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51"/>
            <p:cNvSpPr/>
            <p:nvPr/>
          </p:nvSpPr>
          <p:spPr>
            <a:xfrm>
              <a:off x="3172887" y="1075681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52"/>
            <p:cNvSpPr/>
            <p:nvPr/>
          </p:nvSpPr>
          <p:spPr>
            <a:xfrm>
              <a:off x="1101996" y="2323150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53"/>
            <p:cNvSpPr/>
            <p:nvPr/>
          </p:nvSpPr>
          <p:spPr>
            <a:xfrm>
              <a:off x="1512920" y="2716285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54"/>
            <p:cNvSpPr/>
            <p:nvPr/>
          </p:nvSpPr>
          <p:spPr>
            <a:xfrm>
              <a:off x="1335721" y="2170561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55"/>
            <p:cNvSpPr/>
            <p:nvPr/>
          </p:nvSpPr>
          <p:spPr>
            <a:xfrm>
              <a:off x="1254396" y="2475550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Cross 56"/>
            <p:cNvSpPr/>
            <p:nvPr/>
          </p:nvSpPr>
          <p:spPr>
            <a:xfrm rot="2734294">
              <a:off x="3147859" y="1479991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Cross 57"/>
            <p:cNvSpPr/>
            <p:nvPr/>
          </p:nvSpPr>
          <p:spPr>
            <a:xfrm rot="2734294">
              <a:off x="2901720" y="1920785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58"/>
            <p:cNvSpPr/>
            <p:nvPr/>
          </p:nvSpPr>
          <p:spPr>
            <a:xfrm>
              <a:off x="3160017" y="2624298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59"/>
            <p:cNvSpPr/>
            <p:nvPr/>
          </p:nvSpPr>
          <p:spPr>
            <a:xfrm>
              <a:off x="2779576" y="1398218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60"/>
            <p:cNvSpPr/>
            <p:nvPr/>
          </p:nvSpPr>
          <p:spPr>
            <a:xfrm>
              <a:off x="2274423" y="2696727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ross 61"/>
            <p:cNvSpPr/>
            <p:nvPr/>
          </p:nvSpPr>
          <p:spPr>
            <a:xfrm rot="2734294">
              <a:off x="3376449" y="1612460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Cross 62"/>
            <p:cNvSpPr/>
            <p:nvPr/>
          </p:nvSpPr>
          <p:spPr>
            <a:xfrm rot="2734294">
              <a:off x="2671941" y="2104463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Cross 63"/>
            <p:cNvSpPr/>
            <p:nvPr/>
          </p:nvSpPr>
          <p:spPr>
            <a:xfrm rot="2734294">
              <a:off x="3146310" y="2183611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Cross 64"/>
            <p:cNvSpPr/>
            <p:nvPr/>
          </p:nvSpPr>
          <p:spPr>
            <a:xfrm rot="2734294">
              <a:off x="3474361" y="194639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65"/>
            <p:cNvSpPr/>
            <p:nvPr/>
          </p:nvSpPr>
          <p:spPr>
            <a:xfrm>
              <a:off x="4020602" y="1884377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66"/>
            <p:cNvSpPr/>
            <p:nvPr/>
          </p:nvSpPr>
          <p:spPr>
            <a:xfrm>
              <a:off x="3744207" y="2398106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67"/>
            <p:cNvSpPr/>
            <p:nvPr/>
          </p:nvSpPr>
          <p:spPr>
            <a:xfrm>
              <a:off x="2817178" y="2663946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68"/>
            <p:cNvSpPr/>
            <p:nvPr/>
          </p:nvSpPr>
          <p:spPr>
            <a:xfrm>
              <a:off x="3938664" y="1493135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69"/>
            <p:cNvSpPr/>
            <p:nvPr/>
          </p:nvSpPr>
          <p:spPr>
            <a:xfrm>
              <a:off x="3381831" y="2571397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70"/>
            <p:cNvSpPr/>
            <p:nvPr/>
          </p:nvSpPr>
          <p:spPr>
            <a:xfrm>
              <a:off x="4014840" y="2355448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71"/>
            <p:cNvSpPr/>
            <p:nvPr/>
          </p:nvSpPr>
          <p:spPr>
            <a:xfrm>
              <a:off x="3735318" y="1792646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72"/>
            <p:cNvSpPr/>
            <p:nvPr/>
          </p:nvSpPr>
          <p:spPr>
            <a:xfrm>
              <a:off x="3905716" y="2112180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73"/>
            <p:cNvSpPr/>
            <p:nvPr/>
          </p:nvSpPr>
          <p:spPr>
            <a:xfrm>
              <a:off x="1696511" y="2643856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74"/>
            <p:cNvSpPr/>
            <p:nvPr/>
          </p:nvSpPr>
          <p:spPr>
            <a:xfrm>
              <a:off x="2458014" y="2624298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75"/>
            <p:cNvCxnSpPr/>
            <p:nvPr/>
          </p:nvCxnSpPr>
          <p:spPr>
            <a:xfrm flipV="1">
              <a:off x="743600" y="752949"/>
              <a:ext cx="0" cy="24723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76"/>
            <p:cNvCxnSpPr/>
            <p:nvPr/>
          </p:nvCxnSpPr>
          <p:spPr>
            <a:xfrm flipV="1">
              <a:off x="536766" y="2993118"/>
              <a:ext cx="3997134" cy="1435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Номер слайда 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11</a:t>
            </a:fld>
            <a:endParaRPr lang="ru-RU"/>
          </a:p>
        </p:txBody>
      </p:sp>
      <p:sp>
        <p:nvSpPr>
          <p:cNvPr id="128" name="TextBox 127"/>
          <p:cNvSpPr txBox="1"/>
          <p:nvPr/>
        </p:nvSpPr>
        <p:spPr>
          <a:xfrm>
            <a:off x="2627784" y="501317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Need to generate new features!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Kernel trick, huh?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600200"/>
            <a:ext cx="368275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There </a:t>
            </a:r>
            <a:r>
              <a:rPr lang="en-US" dirty="0"/>
              <a:t>is no straight line (hyper plane in 2 dimensions) which can separate red and blue dots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Generate more features!</a:t>
            </a:r>
            <a:r>
              <a:rPr lang="en-US" dirty="0"/>
              <a:t> </a:t>
            </a:r>
            <a:endParaRPr lang="ru-RU" dirty="0"/>
          </a:p>
        </p:txBody>
      </p:sp>
      <p:pic>
        <p:nvPicPr>
          <p:cNvPr id="19458" name="Picture 2" descr="http://qph.is.quoracdn.net/main-qimg-02f9dfc9f689d9d71f0d1c2872e07aeb?convert_to_webp=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495800" cy="38290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530120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Inseparable data! T________T</a:t>
            </a:r>
          </a:p>
          <a:p>
            <a:r>
              <a:rPr lang="en-US" dirty="0" smtClean="0"/>
              <a:t>What to do?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Kernel trick, huh?</a:t>
            </a:r>
            <a:br>
              <a:rPr lang="en-US" b="1" dirty="0" smtClean="0"/>
            </a:br>
            <a:r>
              <a:rPr lang="en-US" b="1" dirty="0" smtClean="0"/>
              <a:t>Simple as it is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628800"/>
            <a:ext cx="4860032" cy="4525963"/>
          </a:xfrm>
        </p:spPr>
        <p:txBody>
          <a:bodyPr/>
          <a:lstStyle/>
          <a:p>
            <a:r>
              <a:rPr lang="en-US" dirty="0" smtClean="0"/>
              <a:t>Inseparable data</a:t>
            </a:r>
          </a:p>
          <a:p>
            <a:endParaRPr lang="en-US" dirty="0"/>
          </a:p>
          <a:p>
            <a:r>
              <a:rPr lang="en-US" dirty="0"/>
              <a:t>project all points up to a two dimensional space using the </a:t>
            </a:r>
            <a:r>
              <a:rPr lang="en-US" dirty="0" smtClean="0"/>
              <a:t>mapping</a:t>
            </a:r>
          </a:p>
          <a:p>
            <a:r>
              <a:rPr lang="en-US" dirty="0" smtClean="0"/>
              <a:t>Voila! We can </a:t>
            </a:r>
            <a:r>
              <a:rPr lang="en-US" dirty="0"/>
              <a:t>indeed find a hyper plane  </a:t>
            </a:r>
            <a:r>
              <a:rPr lang="en-US" dirty="0" smtClean="0"/>
              <a:t>to separate data with SVM.</a:t>
            </a:r>
          </a:p>
          <a:p>
            <a:endParaRPr lang="ru-RU" dirty="0"/>
          </a:p>
        </p:txBody>
      </p:sp>
      <p:pic>
        <p:nvPicPr>
          <p:cNvPr id="21506" name="Picture 2" descr="http://qph.is.quoracdn.net/main-qimg-dff9507297a2320460ff4d9cd5825683?convert_to_webp=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76561"/>
            <a:ext cx="2800350" cy="1476375"/>
          </a:xfrm>
          <a:prstGeom prst="rect">
            <a:avLst/>
          </a:prstGeom>
          <a:noFill/>
        </p:spPr>
      </p:pic>
      <p:pic>
        <p:nvPicPr>
          <p:cNvPr id="21510" name="Picture 6" descr="x \rightarrow (x, x^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4005064"/>
            <a:ext cx="895350" cy="219075"/>
          </a:xfrm>
          <a:prstGeom prst="rect">
            <a:avLst/>
          </a:prstGeom>
          <a:noFill/>
        </p:spPr>
      </p:pic>
      <p:pic>
        <p:nvPicPr>
          <p:cNvPr id="21512" name="Picture 8" descr="http://qph.is.quoracdn.net/main-qimg-b88037063b9a4cae241ee6b0ab841356?convert_to_webp=tr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852936"/>
            <a:ext cx="3467100" cy="22955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602128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mapping	          in this case is called </a:t>
            </a:r>
            <a:r>
              <a:rPr lang="en-US" b="1" dirty="0" smtClean="0"/>
              <a:t>KERNEL FUNCTION</a:t>
            </a: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9" name="Picture 6" descr="x \rightarrow (x, x^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6093296"/>
            <a:ext cx="895350" cy="219075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Example of kernel trick</a:t>
            </a:r>
            <a:endParaRPr lang="ru-RU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43" y="1780605"/>
            <a:ext cx="8158013" cy="352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38138"/>
          </a:xfrm>
        </p:spPr>
        <p:txBody>
          <a:bodyPr/>
          <a:lstStyle/>
          <a:p>
            <a:r>
              <a:rPr lang="en-US" b="1" dirty="0" smtClean="0"/>
              <a:t>Kernel trick in practice</a:t>
            </a:r>
            <a:endParaRPr lang="ru-RU" b="1" dirty="0"/>
          </a:p>
        </p:txBody>
      </p:sp>
      <p:grpSp>
        <p:nvGrpSpPr>
          <p:cNvPr id="3" name="Группа 63"/>
          <p:cNvGrpSpPr/>
          <p:nvPr/>
        </p:nvGrpSpPr>
        <p:grpSpPr>
          <a:xfrm>
            <a:off x="2147292" y="2396825"/>
            <a:ext cx="4152900" cy="2472335"/>
            <a:chOff x="381000" y="752949"/>
            <a:chExt cx="4152900" cy="2472335"/>
          </a:xfrm>
        </p:grpSpPr>
        <p:sp>
          <p:nvSpPr>
            <p:cNvPr id="65" name="Oval 4"/>
            <p:cNvSpPr/>
            <p:nvPr/>
          </p:nvSpPr>
          <p:spPr>
            <a:xfrm>
              <a:off x="2627176" y="1245818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"/>
            <p:cNvSpPr/>
            <p:nvPr/>
          </p:nvSpPr>
          <p:spPr>
            <a:xfrm>
              <a:off x="2467135" y="1066716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7"/>
            <p:cNvSpPr/>
            <p:nvPr/>
          </p:nvSpPr>
          <p:spPr>
            <a:xfrm>
              <a:off x="3586138" y="1230161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8"/>
            <p:cNvSpPr/>
            <p:nvPr/>
          </p:nvSpPr>
          <p:spPr>
            <a:xfrm>
              <a:off x="1333006" y="1125168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ross 10"/>
            <p:cNvSpPr/>
            <p:nvPr/>
          </p:nvSpPr>
          <p:spPr>
            <a:xfrm rot="2734294">
              <a:off x="1945815" y="1918713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ross 11"/>
            <p:cNvSpPr/>
            <p:nvPr/>
          </p:nvSpPr>
          <p:spPr>
            <a:xfrm rot="2734294">
              <a:off x="2175781" y="2341682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Cross 12"/>
            <p:cNvSpPr/>
            <p:nvPr/>
          </p:nvSpPr>
          <p:spPr>
            <a:xfrm rot="2734294">
              <a:off x="1849743" y="2326576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1000" y="1622272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73" name="Cross 17"/>
            <p:cNvSpPr/>
            <p:nvPr/>
          </p:nvSpPr>
          <p:spPr>
            <a:xfrm rot="2734294">
              <a:off x="3255545" y="1860613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ross 18"/>
            <p:cNvSpPr/>
            <p:nvPr/>
          </p:nvSpPr>
          <p:spPr>
            <a:xfrm rot="2734294">
              <a:off x="2280312" y="2028148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ross 19"/>
            <p:cNvSpPr/>
            <p:nvPr/>
          </p:nvSpPr>
          <p:spPr>
            <a:xfrm rot="2734294">
              <a:off x="2227650" y="16909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ross 20"/>
            <p:cNvSpPr/>
            <p:nvPr/>
          </p:nvSpPr>
          <p:spPr>
            <a:xfrm rot="2734294">
              <a:off x="2503442" y="1855146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ross 21"/>
            <p:cNvSpPr/>
            <p:nvPr/>
          </p:nvSpPr>
          <p:spPr>
            <a:xfrm rot="2734294">
              <a:off x="2831721" y="1674555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ross 24"/>
            <p:cNvSpPr/>
            <p:nvPr/>
          </p:nvSpPr>
          <p:spPr>
            <a:xfrm rot="2734294">
              <a:off x="1575140" y="1784726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ross 25"/>
            <p:cNvSpPr/>
            <p:nvPr/>
          </p:nvSpPr>
          <p:spPr>
            <a:xfrm rot="2734294">
              <a:off x="1627388" y="2085602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ross 26"/>
            <p:cNvSpPr/>
            <p:nvPr/>
          </p:nvSpPr>
          <p:spPr>
            <a:xfrm rot="2734294">
              <a:off x="1943525" y="1490663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27"/>
            <p:cNvSpPr/>
            <p:nvPr/>
          </p:nvSpPr>
          <p:spPr>
            <a:xfrm>
              <a:off x="2615219" y="2473499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28"/>
            <p:cNvSpPr/>
            <p:nvPr/>
          </p:nvSpPr>
          <p:spPr>
            <a:xfrm>
              <a:off x="1012923" y="1822806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29"/>
            <p:cNvSpPr/>
            <p:nvPr/>
          </p:nvSpPr>
          <p:spPr>
            <a:xfrm>
              <a:off x="1437086" y="2464133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30"/>
            <p:cNvSpPr/>
            <p:nvPr/>
          </p:nvSpPr>
          <p:spPr>
            <a:xfrm>
              <a:off x="3716850" y="1546036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31"/>
            <p:cNvSpPr/>
            <p:nvPr/>
          </p:nvSpPr>
          <p:spPr>
            <a:xfrm>
              <a:off x="2902377" y="1213531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32"/>
            <p:cNvSpPr/>
            <p:nvPr/>
          </p:nvSpPr>
          <p:spPr>
            <a:xfrm>
              <a:off x="3299467" y="1237114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33"/>
            <p:cNvSpPr/>
            <p:nvPr/>
          </p:nvSpPr>
          <p:spPr>
            <a:xfrm>
              <a:off x="1686918" y="1052840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34"/>
            <p:cNvSpPr/>
            <p:nvPr/>
          </p:nvSpPr>
          <p:spPr>
            <a:xfrm>
              <a:off x="2202359" y="1023829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35"/>
            <p:cNvSpPr/>
            <p:nvPr/>
          </p:nvSpPr>
          <p:spPr>
            <a:xfrm>
              <a:off x="2444821" y="1402137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36"/>
            <p:cNvSpPr/>
            <p:nvPr/>
          </p:nvSpPr>
          <p:spPr>
            <a:xfrm>
              <a:off x="2895600" y="2477552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37"/>
            <p:cNvSpPr/>
            <p:nvPr/>
          </p:nvSpPr>
          <p:spPr>
            <a:xfrm>
              <a:off x="1183321" y="2018161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45"/>
            <p:cNvSpPr/>
            <p:nvPr/>
          </p:nvSpPr>
          <p:spPr>
            <a:xfrm>
              <a:off x="1236895" y="1572535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46"/>
            <p:cNvSpPr/>
            <p:nvPr/>
          </p:nvSpPr>
          <p:spPr>
            <a:xfrm>
              <a:off x="1016797" y="1398587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47"/>
            <p:cNvSpPr/>
            <p:nvPr/>
          </p:nvSpPr>
          <p:spPr>
            <a:xfrm>
              <a:off x="1947173" y="2735606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48"/>
            <p:cNvSpPr/>
            <p:nvPr/>
          </p:nvSpPr>
          <p:spPr>
            <a:xfrm>
              <a:off x="1516520" y="1375638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49"/>
            <p:cNvSpPr/>
            <p:nvPr/>
          </p:nvSpPr>
          <p:spPr>
            <a:xfrm>
              <a:off x="1947173" y="1109028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50"/>
            <p:cNvSpPr/>
            <p:nvPr/>
          </p:nvSpPr>
          <p:spPr>
            <a:xfrm>
              <a:off x="3475897" y="2313219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51"/>
            <p:cNvSpPr/>
            <p:nvPr/>
          </p:nvSpPr>
          <p:spPr>
            <a:xfrm>
              <a:off x="3172887" y="1075681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52"/>
            <p:cNvSpPr/>
            <p:nvPr/>
          </p:nvSpPr>
          <p:spPr>
            <a:xfrm>
              <a:off x="1101996" y="2323150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53"/>
            <p:cNvSpPr/>
            <p:nvPr/>
          </p:nvSpPr>
          <p:spPr>
            <a:xfrm>
              <a:off x="1512920" y="2716285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54"/>
            <p:cNvSpPr/>
            <p:nvPr/>
          </p:nvSpPr>
          <p:spPr>
            <a:xfrm>
              <a:off x="1335721" y="2170561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55"/>
            <p:cNvSpPr/>
            <p:nvPr/>
          </p:nvSpPr>
          <p:spPr>
            <a:xfrm>
              <a:off x="1254396" y="2475550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Cross 56"/>
            <p:cNvSpPr/>
            <p:nvPr/>
          </p:nvSpPr>
          <p:spPr>
            <a:xfrm rot="2734294">
              <a:off x="3147859" y="1479991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Cross 57"/>
            <p:cNvSpPr/>
            <p:nvPr/>
          </p:nvSpPr>
          <p:spPr>
            <a:xfrm rot="2734294">
              <a:off x="2901720" y="1920785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58"/>
            <p:cNvSpPr/>
            <p:nvPr/>
          </p:nvSpPr>
          <p:spPr>
            <a:xfrm>
              <a:off x="3160017" y="2624298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59"/>
            <p:cNvSpPr/>
            <p:nvPr/>
          </p:nvSpPr>
          <p:spPr>
            <a:xfrm>
              <a:off x="2779576" y="1398218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60"/>
            <p:cNvSpPr/>
            <p:nvPr/>
          </p:nvSpPr>
          <p:spPr>
            <a:xfrm>
              <a:off x="2274423" y="2696727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ross 61"/>
            <p:cNvSpPr/>
            <p:nvPr/>
          </p:nvSpPr>
          <p:spPr>
            <a:xfrm rot="2734294">
              <a:off x="3376449" y="1612460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Cross 62"/>
            <p:cNvSpPr/>
            <p:nvPr/>
          </p:nvSpPr>
          <p:spPr>
            <a:xfrm rot="2734294">
              <a:off x="2671941" y="2104463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Cross 63"/>
            <p:cNvSpPr/>
            <p:nvPr/>
          </p:nvSpPr>
          <p:spPr>
            <a:xfrm rot="2734294">
              <a:off x="3146310" y="2183611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Cross 64"/>
            <p:cNvSpPr/>
            <p:nvPr/>
          </p:nvSpPr>
          <p:spPr>
            <a:xfrm rot="2734294">
              <a:off x="3474361" y="194639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65"/>
            <p:cNvSpPr/>
            <p:nvPr/>
          </p:nvSpPr>
          <p:spPr>
            <a:xfrm>
              <a:off x="4020602" y="1884377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66"/>
            <p:cNvSpPr/>
            <p:nvPr/>
          </p:nvSpPr>
          <p:spPr>
            <a:xfrm>
              <a:off x="3744207" y="2398106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67"/>
            <p:cNvSpPr/>
            <p:nvPr/>
          </p:nvSpPr>
          <p:spPr>
            <a:xfrm>
              <a:off x="2817178" y="2663946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68"/>
            <p:cNvSpPr/>
            <p:nvPr/>
          </p:nvSpPr>
          <p:spPr>
            <a:xfrm>
              <a:off x="3938664" y="1493135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69"/>
            <p:cNvSpPr/>
            <p:nvPr/>
          </p:nvSpPr>
          <p:spPr>
            <a:xfrm>
              <a:off x="3381831" y="2571397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70"/>
            <p:cNvSpPr/>
            <p:nvPr/>
          </p:nvSpPr>
          <p:spPr>
            <a:xfrm>
              <a:off x="4014840" y="2355448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71"/>
            <p:cNvSpPr/>
            <p:nvPr/>
          </p:nvSpPr>
          <p:spPr>
            <a:xfrm>
              <a:off x="3735318" y="1792646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72"/>
            <p:cNvSpPr/>
            <p:nvPr/>
          </p:nvSpPr>
          <p:spPr>
            <a:xfrm>
              <a:off x="3905716" y="2112180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73"/>
            <p:cNvSpPr/>
            <p:nvPr/>
          </p:nvSpPr>
          <p:spPr>
            <a:xfrm>
              <a:off x="1696511" y="2643856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74"/>
            <p:cNvSpPr/>
            <p:nvPr/>
          </p:nvSpPr>
          <p:spPr>
            <a:xfrm>
              <a:off x="2458014" y="2624298"/>
              <a:ext cx="170398" cy="170398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75"/>
            <p:cNvCxnSpPr/>
            <p:nvPr/>
          </p:nvCxnSpPr>
          <p:spPr>
            <a:xfrm flipV="1">
              <a:off x="743600" y="752949"/>
              <a:ext cx="0" cy="24723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76"/>
            <p:cNvCxnSpPr/>
            <p:nvPr/>
          </p:nvCxnSpPr>
          <p:spPr>
            <a:xfrm flipV="1">
              <a:off x="536766" y="2993118"/>
              <a:ext cx="3997134" cy="1435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4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484784"/>
            <a:ext cx="2798064" cy="363474"/>
          </a:xfrm>
          <a:prstGeom prst="rect">
            <a:avLst/>
          </a:prstGeom>
        </p:spPr>
      </p:pic>
      <p:pic>
        <p:nvPicPr>
          <p:cNvPr id="125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268760"/>
            <a:ext cx="2793105" cy="737100"/>
          </a:xfrm>
          <a:prstGeom prst="rect">
            <a:avLst/>
          </a:prstGeom>
        </p:spPr>
      </p:pic>
      <p:sp>
        <p:nvSpPr>
          <p:cNvPr id="126" name="Номер слайда 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15</a:t>
            </a:fld>
            <a:endParaRPr lang="ru-RU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88933" y="2544285"/>
            <a:ext cx="3627283" cy="239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5157192"/>
            <a:ext cx="1458468" cy="272034"/>
          </a:xfrm>
          <a:prstGeom prst="rect">
            <a:avLst/>
          </a:prstGeom>
        </p:spPr>
      </p:pic>
      <p:pic>
        <p:nvPicPr>
          <p:cNvPr id="128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5805264"/>
            <a:ext cx="2617470" cy="272034"/>
          </a:xfrm>
          <a:prstGeom prst="rect">
            <a:avLst/>
          </a:prstGeom>
        </p:spPr>
      </p:pic>
      <p:sp>
        <p:nvSpPr>
          <p:cNvPr id="129" name="TextBox 128"/>
          <p:cNvSpPr txBox="1"/>
          <p:nvPr/>
        </p:nvSpPr>
        <p:spPr>
          <a:xfrm>
            <a:off x="2483768" y="5055567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 is approx 1</a:t>
            </a:r>
            <a:endParaRPr lang="ru-RU" sz="2400" dirty="0"/>
          </a:p>
        </p:txBody>
      </p:sp>
      <p:sp>
        <p:nvSpPr>
          <p:cNvPr id="130" name="TextBox 129"/>
          <p:cNvSpPr txBox="1"/>
          <p:nvPr/>
        </p:nvSpPr>
        <p:spPr>
          <a:xfrm>
            <a:off x="3347864" y="573325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 is approx 0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SVM with radial basis kernels: </a:t>
            </a:r>
            <a:br>
              <a:rPr lang="en-US" b="1" dirty="0" smtClean="0"/>
            </a:br>
            <a:r>
              <a:rPr lang="en-US" b="1" dirty="0" smtClean="0"/>
              <a:t>sigma</a:t>
            </a:r>
            <a:endParaRPr lang="ru-RU" b="1" dirty="0"/>
          </a:p>
        </p:txBody>
      </p:sp>
      <p:pic>
        <p:nvPicPr>
          <p:cNvPr id="4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844824"/>
            <a:ext cx="4572000" cy="717880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666" y="2822368"/>
            <a:ext cx="843534" cy="25146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8730" y="2822368"/>
            <a:ext cx="1088136" cy="253746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2822368"/>
            <a:ext cx="854964" cy="253746"/>
          </a:xfrm>
          <a:prstGeom prst="rect">
            <a:avLst/>
          </a:prstGeom>
        </p:spPr>
      </p:pic>
      <p:pic>
        <p:nvPicPr>
          <p:cNvPr id="8" name="Picture 5" descr="C:\Users\Public\Documents\ml-class\lectures-slides\assets\12.4.sigma0.5.sur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012" y="3129385"/>
            <a:ext cx="213338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Public\Documents\ml-class\lectures-slides\assets\12.4.sigma0.5.contou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775" y="4772729"/>
            <a:ext cx="1757861" cy="160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50898" y="3152393"/>
            <a:ext cx="2133388" cy="16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602681" y="4771148"/>
            <a:ext cx="1754886" cy="16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43406" y="3172688"/>
            <a:ext cx="2133388" cy="16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33800" y="4752434"/>
            <a:ext cx="1752600" cy="16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n-US" b="1" dirty="0" smtClean="0"/>
              <a:t>Support Vector Regression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676456" cy="4525963"/>
          </a:xfrm>
        </p:spPr>
        <p:txBody>
          <a:bodyPr/>
          <a:lstStyle/>
          <a:p>
            <a:r>
              <a:rPr lang="en-US" dirty="0" smtClean="0"/>
              <a:t>Do kernel trick</a:t>
            </a:r>
          </a:p>
          <a:p>
            <a:r>
              <a:rPr lang="en-US" dirty="0" smtClean="0"/>
              <a:t>Build linear model using parameter </a:t>
            </a:r>
            <a:r>
              <a:rPr lang="el-GR" b="1" dirty="0" smtClean="0"/>
              <a:t>ε</a:t>
            </a:r>
            <a:r>
              <a:rPr lang="en-US" b="1" dirty="0" smtClean="0"/>
              <a:t> - precision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17</a:t>
            </a:fld>
            <a:endParaRPr lang="ru-RU"/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780928"/>
            <a:ext cx="37338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Recommendations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-304800" y="4853857"/>
            <a:ext cx="8305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                    Small     : Features     vary less smoothly.</a:t>
            </a:r>
          </a:p>
          <a:p>
            <a:r>
              <a:rPr lang="en-US" sz="2600" dirty="0" smtClean="0"/>
              <a:t>		Lower bias, higher variance.</a:t>
            </a:r>
            <a:endParaRPr lang="en-US" sz="26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2174032"/>
            <a:ext cx="8305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 (         ).    Large C: Lower bias, high variance.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               Small C: Higher bias, low variance.</a:t>
            </a:r>
            <a:endParaRPr lang="en-US" sz="2600" dirty="0"/>
          </a:p>
        </p:txBody>
      </p:sp>
      <p:sp>
        <p:nvSpPr>
          <p:cNvPr id="19" name="TextBox 18"/>
          <p:cNvSpPr txBox="1"/>
          <p:nvPr/>
        </p:nvSpPr>
        <p:spPr>
          <a:xfrm>
            <a:off x="-294900" y="3231809"/>
            <a:ext cx="8305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</a:t>
            </a:r>
            <a:r>
              <a:rPr lang="en-US" sz="2600" dirty="0" smtClean="0"/>
              <a:t>   	        Large     : Features     vary more smoothly.</a:t>
            </a:r>
          </a:p>
          <a:p>
            <a:r>
              <a:rPr lang="en-US" sz="2600" dirty="0" smtClean="0"/>
              <a:t>		Higher bias, lower variance.</a:t>
            </a:r>
          </a:p>
        </p:txBody>
      </p:sp>
      <p:pic>
        <p:nvPicPr>
          <p:cNvPr id="20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275" y="2185301"/>
            <a:ext cx="394219" cy="470632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342443"/>
            <a:ext cx="257746" cy="249364"/>
          </a:xfrm>
          <a:prstGeom prst="rect">
            <a:avLst/>
          </a:prstGeom>
        </p:spPr>
      </p:pic>
      <p:pic>
        <p:nvPicPr>
          <p:cNvPr id="22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1946" y="3330568"/>
            <a:ext cx="257746" cy="249364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3037" y="4955709"/>
            <a:ext cx="257746" cy="249364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2755" y="3340347"/>
            <a:ext cx="190690" cy="253555"/>
          </a:xfrm>
          <a:prstGeom prst="rect">
            <a:avLst/>
          </a:prstGeom>
        </p:spPr>
      </p:pic>
      <p:pic>
        <p:nvPicPr>
          <p:cNvPr id="25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2499" y="5000029"/>
            <a:ext cx="190690" cy="253555"/>
          </a:xfrm>
          <a:prstGeom prst="rect">
            <a:avLst/>
          </a:prstGeom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18</a:t>
            </a:fld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308304" y="2276872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Small </a:t>
            </a:r>
            <a:r>
              <a:rPr lang="el-GR" sz="2400" dirty="0" smtClean="0"/>
              <a:t>λ</a:t>
            </a:r>
            <a:endParaRPr lang="en-US" sz="2400" dirty="0" smtClean="0"/>
          </a:p>
          <a:p>
            <a:r>
              <a:rPr lang="en-US" sz="2400" dirty="0" smtClean="0"/>
              <a:t>Large </a:t>
            </a:r>
            <a:r>
              <a:rPr lang="el-GR" sz="2400" dirty="0" smtClean="0"/>
              <a:t>λ</a:t>
            </a:r>
            <a:endParaRPr lang="ru-RU" sz="2400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0016" y="3140968"/>
            <a:ext cx="25439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https://blog.plista.com/wp-content/uploads/2012/04/recommendation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36512" y="30113"/>
            <a:ext cx="1910781" cy="1598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Kernels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513" y="2348880"/>
            <a:ext cx="824195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19</a:t>
            </a:fld>
            <a:endParaRPr lang="ru-RU"/>
          </a:p>
        </p:txBody>
      </p:sp>
      <p:pic>
        <p:nvPicPr>
          <p:cNvPr id="25604" name="Picture 4" descr="http://3.bp.blogspot.com/-7GrSziY3F8k/T2uHJ7vt1QI/AAAAAAAAAMw/p9ThiJajBTg/s1600/bra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589" y="116632"/>
            <a:ext cx="1830203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b="1" dirty="0" smtClean="0"/>
              <a:t>Plan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SVM – Intuition &amp; Math behind</a:t>
            </a:r>
          </a:p>
          <a:p>
            <a:r>
              <a:rPr lang="en-US" dirty="0" smtClean="0"/>
              <a:t>Kernel trick, huh?</a:t>
            </a:r>
          </a:p>
          <a:p>
            <a:r>
              <a:rPr lang="en-US" dirty="0" smtClean="0"/>
              <a:t>SVM for regression</a:t>
            </a:r>
          </a:p>
          <a:p>
            <a:r>
              <a:rPr lang="en-US" dirty="0" smtClean="0"/>
              <a:t>Recommendations</a:t>
            </a:r>
          </a:p>
          <a:p>
            <a:r>
              <a:rPr lang="en-US" dirty="0" smtClean="0"/>
              <a:t>Some </a:t>
            </a:r>
            <a:r>
              <a:rPr lang="en-US" dirty="0" smtClean="0"/>
              <a:t>kernels</a:t>
            </a:r>
            <a:endParaRPr lang="en-US" dirty="0" smtClean="0"/>
          </a:p>
          <a:p>
            <a:r>
              <a:rPr lang="en-US" dirty="0" smtClean="0"/>
              <a:t>Different R libraries</a:t>
            </a:r>
          </a:p>
          <a:p>
            <a:r>
              <a:rPr lang="en-US" dirty="0" smtClean="0"/>
              <a:t>Advantages &amp; Disadvantages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2</a:t>
            </a:fld>
            <a:endParaRPr lang="ru-RU"/>
          </a:p>
        </p:txBody>
      </p:sp>
      <p:pic>
        <p:nvPicPr>
          <p:cNvPr id="14338" name="Picture 2" descr="http://developmentcrossroads.com/wp-content/uploads/2011/08/p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132856"/>
            <a:ext cx="3810000" cy="253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R: SVM </a:t>
            </a:r>
            <a:r>
              <a:rPr lang="en-US" dirty="0" err="1" smtClean="0"/>
              <a:t>implemetations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Five packages </a:t>
            </a:r>
            <a:r>
              <a:rPr lang="en-US" dirty="0"/>
              <a:t>that implement SVM in </a:t>
            </a:r>
            <a:r>
              <a:rPr lang="en-US" dirty="0" smtClean="0"/>
              <a:t>R:</a:t>
            </a:r>
            <a:endParaRPr lang="en-US" dirty="0"/>
          </a:p>
          <a:p>
            <a:r>
              <a:rPr lang="en-US" b="1" i="1" dirty="0">
                <a:solidFill>
                  <a:srgbClr val="FF0000"/>
                </a:solidFill>
              </a:rPr>
              <a:t>e1071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</a:p>
          <a:p>
            <a:r>
              <a:rPr lang="en-US" b="1" i="1" dirty="0" err="1">
                <a:solidFill>
                  <a:srgbClr val="FF0000"/>
                </a:solidFill>
              </a:rPr>
              <a:t>kernlab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</a:p>
          <a:p>
            <a:r>
              <a:rPr lang="en-US" i="1" dirty="0" err="1"/>
              <a:t>klaR</a:t>
            </a:r>
            <a:r>
              <a:rPr lang="en-US" dirty="0"/>
              <a:t> </a:t>
            </a:r>
          </a:p>
          <a:p>
            <a:r>
              <a:rPr lang="en-US" i="1" dirty="0" err="1"/>
              <a:t>svmpath</a:t>
            </a:r>
            <a:r>
              <a:rPr lang="en-US" dirty="0"/>
              <a:t> </a:t>
            </a:r>
          </a:p>
          <a:p>
            <a:r>
              <a:rPr lang="en-US" i="1" dirty="0"/>
              <a:t>shogun</a:t>
            </a:r>
            <a:r>
              <a:rPr lang="en-US" dirty="0"/>
              <a:t> </a:t>
            </a:r>
          </a:p>
          <a:p>
            <a:endParaRPr lang="ru-RU" dirty="0"/>
          </a:p>
        </p:txBody>
      </p:sp>
      <p:pic>
        <p:nvPicPr>
          <p:cNvPr id="4" name="Picture 2" descr="Нахождение оптимальной разделяющей гиперплоскости регрессионным алгоритмом метода опорных векторов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564904"/>
            <a:ext cx="4086225" cy="320992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Libraries’ comparison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21</a:t>
            </a:fld>
            <a:endParaRPr 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7700889" cy="277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95936" y="1844824"/>
            <a:ext cx="1008112" cy="3528392"/>
          </a:xfrm>
          <a:prstGeom prst="rect">
            <a:avLst/>
          </a:prstGeom>
          <a:solidFill>
            <a:srgbClr val="41EC34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7930497" cy="387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5536" y="602128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Alexandros</a:t>
            </a:r>
            <a:r>
              <a:rPr lang="en-GB" dirty="0"/>
              <a:t> </a:t>
            </a:r>
            <a:r>
              <a:rPr lang="en-GB" dirty="0" err="1" smtClean="0"/>
              <a:t>Karatzoglou</a:t>
            </a:r>
            <a:r>
              <a:rPr lang="en-GB" dirty="0" smtClean="0"/>
              <a:t>. </a:t>
            </a:r>
            <a:r>
              <a:rPr lang="en-US" dirty="0" smtClean="0"/>
              <a:t>Support </a:t>
            </a:r>
            <a:r>
              <a:rPr lang="en-US" dirty="0"/>
              <a:t>Vector Machines in </a:t>
            </a:r>
            <a:r>
              <a:rPr lang="en-US" dirty="0" smtClean="0"/>
              <a:t>R// </a:t>
            </a:r>
            <a:r>
              <a:rPr lang="en-GB" dirty="0">
                <a:hlinkClick r:id="rId4"/>
              </a:rPr>
              <a:t>http://www.jstatsoft.org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, 2006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SVM advantages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221088"/>
            <a:ext cx="8219256" cy="230425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</a:t>
            </a:r>
            <a:r>
              <a:rPr lang="en-US" dirty="0" smtClean="0"/>
              <a:t>lexibility in the choice of the form of the threshold</a:t>
            </a:r>
          </a:p>
          <a:p>
            <a:r>
              <a:rPr lang="en-US" dirty="0" smtClean="0"/>
              <a:t>Robustness towards small number of data points</a:t>
            </a:r>
          </a:p>
          <a:p>
            <a:r>
              <a:rPr lang="fr-FR" dirty="0" smtClean="0"/>
              <a:t>SVMs deliver a unique solution</a:t>
            </a:r>
            <a:endParaRPr lang="en-US" dirty="0" smtClean="0"/>
          </a:p>
          <a:p>
            <a:r>
              <a:rPr lang="en-US" dirty="0" smtClean="0"/>
              <a:t>You can do almost anything with the right kernel (tricky!)</a:t>
            </a:r>
            <a:endParaRPr lang="ru-RU" dirty="0"/>
          </a:p>
        </p:txBody>
      </p:sp>
      <p:pic>
        <p:nvPicPr>
          <p:cNvPr id="26628" name="Picture 4" descr="http://www.oneweirdkerneltrick.com/paperfigs/vap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164288" cy="275549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22</a:t>
            </a:fld>
            <a:endParaRPr lang="ru-RU"/>
          </a:p>
        </p:txBody>
      </p:sp>
      <p:pic>
        <p:nvPicPr>
          <p:cNvPr id="26630" name="Picture 6" descr="http://www.advantagemedicalcare.com/wp-nexteppe/uploads/2013/02/icon_promi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-171400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b="1" dirty="0" smtClean="0"/>
              <a:t>SVM disadvantages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points on the boundaries are not informative (e.g., due to noise), SVMs will not do well.</a:t>
            </a:r>
          </a:p>
          <a:p>
            <a:r>
              <a:rPr lang="en-US" dirty="0" smtClean="0"/>
              <a:t>Can be computationally expensive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23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933056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"However, from a practical point of view perhaps the most serious problem with SVMs is the high algorithmic complexity and extensive memory </a:t>
            </a:r>
            <a:r>
              <a:rPr lang="en-US" dirty="0" smtClean="0"/>
              <a:t>requirements.."</a:t>
            </a:r>
            <a:br>
              <a:rPr lang="en-US" dirty="0" smtClean="0"/>
            </a:br>
            <a:r>
              <a:rPr lang="en-US" dirty="0" err="1"/>
              <a:t>Horváth</a:t>
            </a:r>
            <a:r>
              <a:rPr lang="en-US" dirty="0"/>
              <a:t> (2003) in </a:t>
            </a:r>
            <a:r>
              <a:rPr lang="en-US" dirty="0" err="1"/>
              <a:t>Suykens</a:t>
            </a:r>
            <a:r>
              <a:rPr lang="en-US" dirty="0"/>
              <a:t> et al. p 392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01317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"Besides the advantages of SVMs - from a practical point of view - they have some drawbacks. An important practical question that is not entirely solved, is the selection of the kernel function </a:t>
            </a:r>
            <a:r>
              <a:rPr lang="en-US" dirty="0" smtClean="0"/>
              <a:t>parameters…"</a:t>
            </a:r>
            <a:br>
              <a:rPr lang="en-US" dirty="0" smtClean="0"/>
            </a:br>
            <a:r>
              <a:rPr lang="en-US" dirty="0" err="1"/>
              <a:t>Horváth</a:t>
            </a:r>
            <a:r>
              <a:rPr lang="en-US" dirty="0"/>
              <a:t> (2003) in </a:t>
            </a:r>
            <a:r>
              <a:rPr lang="en-US" dirty="0" err="1"/>
              <a:t>Suykens</a:t>
            </a:r>
            <a:r>
              <a:rPr lang="en-US" dirty="0"/>
              <a:t> et al.</a:t>
            </a:r>
            <a:endParaRPr lang="ru-RU" dirty="0"/>
          </a:p>
        </p:txBody>
      </p:sp>
      <p:pic>
        <p:nvPicPr>
          <p:cNvPr id="49154" name="Picture 2" descr="https://encrypted-tbn1.gstatic.com/images?q=tbn:ANd9GcTkUacFlo-Ou-n-48O3luRzMjv5a9cZr74t-zxiW2xlOEfQC3A7pyk8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171575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we missed here </a:t>
            </a:r>
            <a:br>
              <a:rPr lang="en-US" b="1" dirty="0" smtClean="0"/>
            </a:br>
            <a:r>
              <a:rPr lang="en-US" b="1" dirty="0" smtClean="0"/>
              <a:t>(for our own good &amp; sake of time)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1349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Relevance vector machines (RVM)</a:t>
            </a:r>
          </a:p>
          <a:p>
            <a:r>
              <a:rPr lang="en-US" dirty="0" smtClean="0"/>
              <a:t>Quadratic programming</a:t>
            </a:r>
          </a:p>
          <a:p>
            <a:r>
              <a:rPr lang="en-US" dirty="0" smtClean="0"/>
              <a:t>Loss functions</a:t>
            </a:r>
          </a:p>
          <a:p>
            <a:r>
              <a:rPr lang="en-US" dirty="0" smtClean="0"/>
              <a:t>Different types of kernels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(loads of them!)</a:t>
            </a:r>
          </a:p>
          <a:p>
            <a:r>
              <a:rPr lang="en-US" dirty="0" smtClean="0"/>
              <a:t>One-class SVM</a:t>
            </a:r>
          </a:p>
          <a:p>
            <a:r>
              <a:rPr lang="en-US" dirty="0" smtClean="0"/>
              <a:t>SVM-based variable selection</a:t>
            </a:r>
          </a:p>
          <a:p>
            <a:r>
              <a:rPr lang="en-US" dirty="0" smtClean="0"/>
              <a:t>SVM usage to calculate posterior class probabilities</a:t>
            </a:r>
          </a:p>
          <a:p>
            <a:r>
              <a:rPr lang="en-US" dirty="0" smtClean="0"/>
              <a:t>All the differences in library implementations</a:t>
            </a:r>
            <a:endParaRPr lang="ru-RU" dirty="0"/>
          </a:p>
        </p:txBody>
      </p:sp>
      <p:pic>
        <p:nvPicPr>
          <p:cNvPr id="27650" name="Picture 2" descr="https://encrypted-tbn2.gstatic.com/images?q=tbn:ANd9GcT4JKzaxgT7pKgoPZoqCzuz05JED9lrg4wut_Ou_CIHansGZjAv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276872"/>
            <a:ext cx="2143125" cy="214312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!!! </a:t>
            </a:r>
            <a:r>
              <a:rPr lang="en-US" b="1" dirty="0" err="1" smtClean="0">
                <a:solidFill>
                  <a:srgbClr val="FF0000"/>
                </a:solidFill>
              </a:rPr>
              <a:t>Cousera’s</a:t>
            </a:r>
            <a:r>
              <a:rPr lang="en-US" b="1" dirty="0" smtClean="0">
                <a:solidFill>
                  <a:srgbClr val="FF0000"/>
                </a:solidFill>
              </a:rPr>
              <a:t> Machine Learning with Andrew Ng: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hlinkClick r:id="rId2"/>
              </a:rPr>
              <a:t>https://www.coursera.org/course/ml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SVM without Tears: 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http://webdoc.nyumc.org/nyumc/files/chibi/user-content/Final.pdf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Quora</a:t>
            </a:r>
            <a:r>
              <a:rPr lang="en-US" dirty="0" smtClean="0"/>
              <a:t>: </a:t>
            </a:r>
            <a:r>
              <a:rPr lang="en-US" dirty="0" smtClean="0">
                <a:hlinkClick r:id="rId4"/>
              </a:rPr>
              <a:t>http://www.quora.com/Machine-Learning/What-are-Kernels-in-Machine-Learning-and-SVM</a:t>
            </a:r>
            <a:endParaRPr lang="en-US" dirty="0" smtClean="0"/>
          </a:p>
          <a:p>
            <a:r>
              <a:rPr lang="en-GB" dirty="0" smtClean="0">
                <a:hlinkClick r:id="rId5"/>
              </a:rPr>
              <a:t>http://stats.stackexchange.com/questions/2499/explain-what-a-kernel-is-in-plain-english</a:t>
            </a:r>
            <a:endParaRPr lang="en-GB" dirty="0" smtClean="0"/>
          </a:p>
          <a:p>
            <a:endParaRPr lang="en-GB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25</a:t>
            </a:fld>
            <a:endParaRPr lang="ru-RU"/>
          </a:p>
        </p:txBody>
      </p:sp>
      <p:pic>
        <p:nvPicPr>
          <p:cNvPr id="35844" name="Picture 4" descr="http://davevirdee.com/wp-content/uploads/2011/03/referenc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0"/>
            <a:ext cx="1109593" cy="1444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77072"/>
            <a:ext cx="8229600" cy="1143000"/>
          </a:xfrm>
        </p:spPr>
        <p:txBody>
          <a:bodyPr/>
          <a:lstStyle/>
          <a:p>
            <a:r>
              <a:rPr lang="en-US" dirty="0" smtClean="0"/>
              <a:t>Thank you for the attention!</a:t>
            </a:r>
            <a:endParaRPr lang="ru-RU" dirty="0"/>
          </a:p>
        </p:txBody>
      </p:sp>
      <p:pic>
        <p:nvPicPr>
          <p:cNvPr id="41986" name="Picture 2" descr="http://static.tumblr.com/xkrirym/xRTm2cntb/tumblr_lxtwo4pieg1r47x8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4762500" cy="252412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27</a:t>
            </a:fld>
            <a:endParaRPr lang="ru-RU"/>
          </a:p>
        </p:txBody>
      </p:sp>
      <p:pic>
        <p:nvPicPr>
          <p:cNvPr id="55298" name="Picture 2" descr="http://research.microsoft.com/en-us/groups/vgv/vg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191500" cy="5419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n-US" b="1" dirty="0" smtClean="0"/>
              <a:t>A bit of history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3773016"/>
          </a:xfrm>
        </p:spPr>
        <p:txBody>
          <a:bodyPr/>
          <a:lstStyle/>
          <a:p>
            <a:pPr algn="just"/>
            <a:r>
              <a:rPr lang="en-US" sz="2400" dirty="0" smtClean="0"/>
              <a:t>Support </a:t>
            </a:r>
            <a:r>
              <a:rPr lang="en-US" sz="2400" dirty="0"/>
              <a:t>vector machine classifiers have a long history of development starting from the 1960’s.</a:t>
            </a:r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most important milestone for development of modern SVMs is the 1992 paper by </a:t>
            </a:r>
            <a:r>
              <a:rPr lang="en-US" sz="2400" dirty="0" err="1"/>
              <a:t>Boser</a:t>
            </a:r>
            <a:r>
              <a:rPr lang="en-US" sz="2400" dirty="0"/>
              <a:t>, </a:t>
            </a:r>
            <a:r>
              <a:rPr lang="en-US" sz="2400" dirty="0" err="1"/>
              <a:t>Guyon</a:t>
            </a:r>
            <a:r>
              <a:rPr lang="en-US" sz="2400" dirty="0"/>
              <a:t>, and </a:t>
            </a:r>
            <a:r>
              <a:rPr lang="en-US" sz="2400" dirty="0" err="1"/>
              <a:t>Vapnik</a:t>
            </a:r>
            <a:r>
              <a:rPr lang="en-US" sz="2400" dirty="0"/>
              <a:t>(“</a:t>
            </a:r>
            <a:r>
              <a:rPr lang="en-US" sz="2400" i="1" dirty="0"/>
              <a:t>A training algorithm for optimal margin classifiers”)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109345A4-7851-4050-83CB-722FCADA8805}" type="slidenum">
              <a:rPr lang="ru-RU" smtClean="0"/>
              <a:t>3</a:t>
            </a:fld>
            <a:endParaRPr lang="ru-RU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2610" y="2996952"/>
            <a:ext cx="5307368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n-US" b="1" dirty="0" smtClean="0"/>
              <a:t>What’s SVM - intuition</a:t>
            </a:r>
            <a:endParaRPr lang="ru-RU" b="1" dirty="0"/>
          </a:p>
        </p:txBody>
      </p:sp>
      <p:sp>
        <p:nvSpPr>
          <p:cNvPr id="54" name="Номер слайда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4</a:t>
            </a:fld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2627784" y="2146681"/>
            <a:ext cx="3809709" cy="3298543"/>
            <a:chOff x="107504" y="2011957"/>
            <a:chExt cx="3809709" cy="3298543"/>
          </a:xfrm>
        </p:grpSpPr>
        <p:grpSp>
          <p:nvGrpSpPr>
            <p:cNvPr id="29" name="Группа 37"/>
            <p:cNvGrpSpPr/>
            <p:nvPr/>
          </p:nvGrpSpPr>
          <p:grpSpPr>
            <a:xfrm>
              <a:off x="107504" y="2011957"/>
              <a:ext cx="3809709" cy="3109742"/>
              <a:chOff x="2514600" y="1240540"/>
              <a:chExt cx="3379813" cy="2713655"/>
            </a:xfrm>
          </p:grpSpPr>
          <p:sp>
            <p:nvSpPr>
              <p:cNvPr id="31" name="Oval 3"/>
              <p:cNvSpPr/>
              <p:nvPr/>
            </p:nvSpPr>
            <p:spPr>
              <a:xfrm>
                <a:off x="5467256" y="2543044"/>
                <a:ext cx="231701" cy="231701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4"/>
              <p:cNvSpPr/>
              <p:nvPr/>
            </p:nvSpPr>
            <p:spPr>
              <a:xfrm>
                <a:off x="4477954" y="1512841"/>
                <a:ext cx="231701" cy="231701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6"/>
              <p:cNvSpPr/>
              <p:nvPr/>
            </p:nvSpPr>
            <p:spPr>
              <a:xfrm>
                <a:off x="4178673" y="1276313"/>
                <a:ext cx="231701" cy="231701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Cross 7"/>
              <p:cNvSpPr/>
              <p:nvPr/>
            </p:nvSpPr>
            <p:spPr>
              <a:xfrm rot="2734294">
                <a:off x="3502281" y="3246868"/>
                <a:ext cx="303981" cy="303981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Cross 8"/>
              <p:cNvSpPr/>
              <p:nvPr/>
            </p:nvSpPr>
            <p:spPr>
              <a:xfrm rot="2734294">
                <a:off x="3801519" y="2372748"/>
                <a:ext cx="303981" cy="303981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Cross 9"/>
              <p:cNvSpPr/>
              <p:nvPr/>
            </p:nvSpPr>
            <p:spPr>
              <a:xfrm rot="2734294">
                <a:off x="3814981" y="2881778"/>
                <a:ext cx="303981" cy="303981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Cross 10"/>
              <p:cNvSpPr/>
              <p:nvPr/>
            </p:nvSpPr>
            <p:spPr>
              <a:xfrm rot="2734294">
                <a:off x="3371646" y="2861238"/>
                <a:ext cx="303981" cy="303981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514600" y="1859316"/>
                <a:ext cx="493051" cy="502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/>
                  <a:t>2</a:t>
                </a:r>
              </a:p>
            </p:txBody>
          </p:sp>
          <p:cxnSp>
            <p:nvCxnSpPr>
              <p:cNvPr id="39" name="Straight Arrow Connector 13"/>
              <p:cNvCxnSpPr/>
              <p:nvPr/>
            </p:nvCxnSpPr>
            <p:spPr>
              <a:xfrm flipV="1">
                <a:off x="3007651" y="1240540"/>
                <a:ext cx="0" cy="2713655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14"/>
              <p:cNvCxnSpPr/>
              <p:nvPr/>
            </p:nvCxnSpPr>
            <p:spPr>
              <a:xfrm>
                <a:off x="2859733" y="3745945"/>
                <a:ext cx="3034680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Cross 15"/>
              <p:cNvSpPr/>
              <p:nvPr/>
            </p:nvSpPr>
            <p:spPr>
              <a:xfrm rot="2734294">
                <a:off x="3946500" y="3313733"/>
                <a:ext cx="303981" cy="303981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Cross 16"/>
              <p:cNvSpPr/>
              <p:nvPr/>
            </p:nvSpPr>
            <p:spPr>
              <a:xfrm rot="2734294">
                <a:off x="3422054" y="2525105"/>
                <a:ext cx="303981" cy="303981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Cross 22"/>
              <p:cNvSpPr/>
              <p:nvPr/>
            </p:nvSpPr>
            <p:spPr>
              <a:xfrm rot="2734294">
                <a:off x="3097338" y="1994593"/>
                <a:ext cx="303981" cy="303981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Cross 23"/>
              <p:cNvSpPr/>
              <p:nvPr/>
            </p:nvSpPr>
            <p:spPr>
              <a:xfrm rot="2734294">
                <a:off x="3069296" y="2533570"/>
                <a:ext cx="303981" cy="303981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27"/>
              <p:cNvSpPr/>
              <p:nvPr/>
            </p:nvSpPr>
            <p:spPr>
              <a:xfrm>
                <a:off x="5062194" y="2195730"/>
                <a:ext cx="231701" cy="231701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28"/>
              <p:cNvSpPr/>
              <p:nvPr/>
            </p:nvSpPr>
            <p:spPr>
              <a:xfrm>
                <a:off x="5467256" y="2204519"/>
                <a:ext cx="231701" cy="231701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29"/>
              <p:cNvSpPr/>
              <p:nvPr/>
            </p:nvSpPr>
            <p:spPr>
              <a:xfrm>
                <a:off x="4756877" y="1964030"/>
                <a:ext cx="231701" cy="231701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30"/>
              <p:cNvSpPr/>
              <p:nvPr/>
            </p:nvSpPr>
            <p:spPr>
              <a:xfrm>
                <a:off x="5111228" y="1884790"/>
                <a:ext cx="231701" cy="231701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1"/>
              <p:cNvSpPr/>
              <p:nvPr/>
            </p:nvSpPr>
            <p:spPr>
              <a:xfrm>
                <a:off x="4081726" y="1664430"/>
                <a:ext cx="231701" cy="231701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32"/>
              <p:cNvSpPr/>
              <p:nvPr/>
            </p:nvSpPr>
            <p:spPr>
              <a:xfrm>
                <a:off x="4577039" y="2195731"/>
                <a:ext cx="231701" cy="231701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33"/>
              <p:cNvSpPr/>
              <p:nvPr/>
            </p:nvSpPr>
            <p:spPr>
              <a:xfrm>
                <a:off x="4872150" y="1623363"/>
                <a:ext cx="231701" cy="231701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34"/>
              <p:cNvSpPr/>
              <p:nvPr/>
            </p:nvSpPr>
            <p:spPr>
              <a:xfrm>
                <a:off x="5341682" y="1507512"/>
                <a:ext cx="231701" cy="231701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35"/>
              <p:cNvSpPr/>
              <p:nvPr/>
            </p:nvSpPr>
            <p:spPr>
              <a:xfrm>
                <a:off x="4858179" y="1245107"/>
                <a:ext cx="231701" cy="231701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1979712" y="4941168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/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</p:spPr>
        <p:txBody>
          <a:bodyPr>
            <a:normAutofit/>
          </a:bodyPr>
          <a:lstStyle/>
          <a:p>
            <a:r>
              <a:rPr lang="en-US" b="1" dirty="0" smtClean="0"/>
              <a:t>LIKE and NOT LIKE logistic regression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940658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Logistic regression</a:t>
            </a:r>
            <a:r>
              <a:rPr lang="en-US" sz="2000" dirty="0" smtClean="0"/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132856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Support vector machine</a:t>
            </a:r>
            <a:r>
              <a:rPr lang="en-US" sz="2000" dirty="0" smtClean="0"/>
              <a:t>:</a:t>
            </a:r>
          </a:p>
        </p:txBody>
      </p:sp>
      <p:pic>
        <p:nvPicPr>
          <p:cNvPr id="19" name="Picture 2" descr="C:\Users\ang\Documents\MATLAB\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707" y="4109040"/>
            <a:ext cx="341376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ng\Documents\MATLAB\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9552" y="4089308"/>
            <a:ext cx="3412888" cy="255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99012" y="3656221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          (want               ):</a:t>
            </a:r>
            <a:endParaRPr lang="en-US" sz="2400" dirty="0"/>
          </a:p>
        </p:txBody>
      </p:sp>
      <p:pic>
        <p:nvPicPr>
          <p:cNvPr id="22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013" y="3814971"/>
            <a:ext cx="571500" cy="22098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5587" y="3770521"/>
            <a:ext cx="933450" cy="241935"/>
          </a:xfrm>
          <a:prstGeom prst="rect">
            <a:avLst/>
          </a:prstGeom>
        </p:spPr>
      </p:pic>
      <p:pic>
        <p:nvPicPr>
          <p:cNvPr id="24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5813" y="3814971"/>
            <a:ext cx="582930" cy="220980"/>
          </a:xfrm>
          <a:prstGeom prst="rect">
            <a:avLst/>
          </a:prstGeom>
        </p:spPr>
      </p:pic>
      <p:pic>
        <p:nvPicPr>
          <p:cNvPr id="25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1387" y="3770521"/>
            <a:ext cx="933450" cy="241935"/>
          </a:xfrm>
          <a:prstGeom prst="rect">
            <a:avLst/>
          </a:prstGeom>
        </p:spPr>
      </p:pic>
      <p:pic>
        <p:nvPicPr>
          <p:cNvPr id="26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687" y="4540421"/>
            <a:ext cx="934974" cy="346150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1656" y="6534674"/>
            <a:ext cx="108585" cy="114300"/>
          </a:xfrm>
          <a:prstGeom prst="rect">
            <a:avLst/>
          </a:prstGeom>
        </p:spPr>
      </p:pic>
      <p:pic>
        <p:nvPicPr>
          <p:cNvPr id="28" name="Picture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759" y="6519435"/>
            <a:ext cx="108585" cy="114300"/>
          </a:xfrm>
          <a:prstGeom prst="rect">
            <a:avLst/>
          </a:prstGeom>
        </p:spPr>
      </p:pic>
      <p:pic>
        <p:nvPicPr>
          <p:cNvPr id="29" name="Picture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6473" y="4581772"/>
            <a:ext cx="1163877" cy="304799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1043608" y="4437112"/>
            <a:ext cx="1440160" cy="18002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1691680" y="6021288"/>
            <a:ext cx="2088232" cy="36004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6876256" y="4365104"/>
            <a:ext cx="1440160" cy="194421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5580112" y="6093296"/>
            <a:ext cx="1872208" cy="28803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129336" y="3645024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          (want               ):</a:t>
            </a:r>
            <a:endParaRPr lang="en-US" sz="2400" dirty="0"/>
          </a:p>
        </p:txBody>
      </p:sp>
      <p:graphicFrame>
        <p:nvGraphicFramePr>
          <p:cNvPr id="45" name="Объект 44"/>
          <p:cNvGraphicFramePr>
            <a:graphicFrameLocks noChangeAspect="1"/>
          </p:cNvGraphicFramePr>
          <p:nvPr/>
        </p:nvGraphicFramePr>
        <p:xfrm>
          <a:off x="1619673" y="1340768"/>
          <a:ext cx="6612734" cy="818070"/>
        </p:xfrm>
        <a:graphic>
          <a:graphicData uri="http://schemas.openxmlformats.org/presentationml/2006/ole">
            <p:oleObj spid="_x0000_s44034" name="Формула" r:id="rId20" imgW="3695400" imgH="457200" progId="Equation.3">
              <p:embed/>
            </p:oleObj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/>
        </p:nvGraphicFramePr>
        <p:xfrm>
          <a:off x="1619672" y="2636912"/>
          <a:ext cx="6380709" cy="792088"/>
        </p:xfrm>
        <a:graphic>
          <a:graphicData uri="http://schemas.openxmlformats.org/presentationml/2006/ole">
            <p:oleObj spid="_x0000_s44035" name="Формула" r:id="rId21" imgW="36828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Sigmoid function.. again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038908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         , </a:t>
            </a:r>
            <a:r>
              <a:rPr lang="en-US" sz="2800" dirty="0"/>
              <a:t>we want    </a:t>
            </a:r>
            <a:r>
              <a:rPr lang="en-US" sz="2800" dirty="0" smtClean="0"/>
              <a:t>            ,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645024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         , </a:t>
            </a:r>
            <a:r>
              <a:rPr lang="en-US" sz="2800" dirty="0"/>
              <a:t>we want    </a:t>
            </a:r>
            <a:r>
              <a:rPr lang="en-US" sz="2800" dirty="0" smtClean="0"/>
              <a:t>            ,</a:t>
            </a:r>
            <a:endParaRPr lang="en-US" sz="2800" dirty="0"/>
          </a:p>
        </p:txBody>
      </p:sp>
      <p:pic>
        <p:nvPicPr>
          <p:cNvPr id="9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666528"/>
            <a:ext cx="2853690" cy="762762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5251648" y="1352545"/>
            <a:ext cx="3352800" cy="2436495"/>
            <a:chOff x="5029200" y="980728"/>
            <a:chExt cx="3352800" cy="2436495"/>
          </a:xfrm>
        </p:grpSpPr>
        <p:cxnSp>
          <p:nvCxnSpPr>
            <p:cNvPr id="10" name="Straight Arrow Connector 4"/>
            <p:cNvCxnSpPr/>
            <p:nvPr/>
          </p:nvCxnSpPr>
          <p:spPr>
            <a:xfrm flipH="1" flipV="1">
              <a:off x="6629399" y="980728"/>
              <a:ext cx="1" cy="20574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2"/>
            <p:cNvCxnSpPr/>
            <p:nvPr/>
          </p:nvCxnSpPr>
          <p:spPr>
            <a:xfrm>
              <a:off x="5029200" y="2761903"/>
              <a:ext cx="335280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6"/>
            <p:cNvSpPr/>
            <p:nvPr/>
          </p:nvSpPr>
          <p:spPr>
            <a:xfrm>
              <a:off x="5057774" y="1971328"/>
              <a:ext cx="1571625" cy="742950"/>
            </a:xfrm>
            <a:custGeom>
              <a:avLst/>
              <a:gdLst>
                <a:gd name="connsiteX0" fmla="*/ 0 w 1123950"/>
                <a:gd name="connsiteY0" fmla="*/ 742950 h 742950"/>
                <a:gd name="connsiteX1" fmla="*/ 809625 w 1123950"/>
                <a:gd name="connsiteY1" fmla="*/ 561975 h 742950"/>
                <a:gd name="connsiteX2" fmla="*/ 1123950 w 1123950"/>
                <a:gd name="connsiteY2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950" h="742950">
                  <a:moveTo>
                    <a:pt x="0" y="742950"/>
                  </a:moveTo>
                  <a:cubicBezTo>
                    <a:pt x="311150" y="714375"/>
                    <a:pt x="622300" y="685800"/>
                    <a:pt x="809625" y="561975"/>
                  </a:cubicBezTo>
                  <a:cubicBezTo>
                    <a:pt x="996950" y="438150"/>
                    <a:pt x="1060450" y="219075"/>
                    <a:pt x="1123950" y="0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8"/>
            <p:cNvSpPr/>
            <p:nvPr/>
          </p:nvSpPr>
          <p:spPr>
            <a:xfrm rot="10800000">
              <a:off x="6610350" y="1285528"/>
              <a:ext cx="1571625" cy="742950"/>
            </a:xfrm>
            <a:custGeom>
              <a:avLst/>
              <a:gdLst>
                <a:gd name="connsiteX0" fmla="*/ 0 w 1123950"/>
                <a:gd name="connsiteY0" fmla="*/ 742950 h 742950"/>
                <a:gd name="connsiteX1" fmla="*/ 809625 w 1123950"/>
                <a:gd name="connsiteY1" fmla="*/ 561975 h 742950"/>
                <a:gd name="connsiteX2" fmla="*/ 1123950 w 1123950"/>
                <a:gd name="connsiteY2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950" h="742950">
                  <a:moveTo>
                    <a:pt x="0" y="742950"/>
                  </a:moveTo>
                  <a:cubicBezTo>
                    <a:pt x="311150" y="714375"/>
                    <a:pt x="622300" y="685800"/>
                    <a:pt x="809625" y="561975"/>
                  </a:cubicBezTo>
                  <a:cubicBezTo>
                    <a:pt x="996950" y="438150"/>
                    <a:pt x="1060450" y="219075"/>
                    <a:pt x="1123950" y="0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8175" y="981738"/>
              <a:ext cx="1358265" cy="255270"/>
            </a:xfrm>
            <a:prstGeom prst="rect">
              <a:avLst/>
            </a:prstGeom>
          </p:spPr>
        </p:pic>
        <p:pic>
          <p:nvPicPr>
            <p:cNvPr id="15" name="Picture 21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67450" y="3190528"/>
              <a:ext cx="876300" cy="226695"/>
            </a:xfrm>
            <a:prstGeom prst="rect">
              <a:avLst/>
            </a:prstGeom>
          </p:spPr>
        </p:pic>
      </p:grpSp>
      <p:pic>
        <p:nvPicPr>
          <p:cNvPr id="16" name="Picture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3781798"/>
            <a:ext cx="685800" cy="265176"/>
          </a:xfrm>
          <a:prstGeom prst="rect">
            <a:avLst/>
          </a:prstGeom>
        </p:spPr>
      </p:pic>
      <p:pic>
        <p:nvPicPr>
          <p:cNvPr id="17" name="Picture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4207290"/>
            <a:ext cx="699516" cy="265176"/>
          </a:xfrm>
          <a:prstGeom prst="rect">
            <a:avLst/>
          </a:prstGeom>
        </p:spPr>
      </p:pic>
      <p:pic>
        <p:nvPicPr>
          <p:cNvPr id="18" name="Picture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3753223"/>
            <a:ext cx="1239012" cy="306324"/>
          </a:xfrm>
          <a:prstGeom prst="rect">
            <a:avLst/>
          </a:prstGeom>
        </p:spPr>
      </p:pic>
      <p:pic>
        <p:nvPicPr>
          <p:cNvPr id="19" name="Picture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8084" y="4185192"/>
            <a:ext cx="1252728" cy="306324"/>
          </a:xfrm>
          <a:prstGeom prst="rect">
            <a:avLst/>
          </a:prstGeom>
        </p:spPr>
      </p:pic>
      <p:pic>
        <p:nvPicPr>
          <p:cNvPr id="20" name="Picture 2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6568" y="3719187"/>
            <a:ext cx="1120140" cy="290322"/>
          </a:xfrm>
          <a:prstGeom prst="rect">
            <a:avLst/>
          </a:prstGeom>
        </p:spPr>
      </p:pic>
      <p:pic>
        <p:nvPicPr>
          <p:cNvPr id="21" name="Picture 2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2950" y="4136678"/>
            <a:ext cx="1120140" cy="290322"/>
          </a:xfrm>
          <a:prstGeom prst="rect">
            <a:avLst/>
          </a:prstGeom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109345A4-7851-4050-83CB-722FCADA8805}" type="slidenum">
              <a:rPr lang="ru-RU" smtClean="0"/>
              <a:t>6</a:t>
            </a:fld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442664" y="4850708"/>
            <a:ext cx="8305800" cy="1242588"/>
            <a:chOff x="323528" y="3212976"/>
            <a:chExt cx="8305800" cy="1242588"/>
          </a:xfrm>
        </p:grpSpPr>
        <p:pic>
          <p:nvPicPr>
            <p:cNvPr id="25" name="Picture 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71800" y="3284984"/>
              <a:ext cx="5010912" cy="306324"/>
            </a:xfrm>
            <a:prstGeom prst="rect">
              <a:avLst/>
            </a:prstGeom>
          </p:spPr>
        </p:pic>
        <p:grpSp>
          <p:nvGrpSpPr>
            <p:cNvPr id="26" name="Группа 22"/>
            <p:cNvGrpSpPr/>
            <p:nvPr/>
          </p:nvGrpSpPr>
          <p:grpSpPr>
            <a:xfrm>
              <a:off x="323528" y="3212976"/>
              <a:ext cx="8305800" cy="1242588"/>
              <a:chOff x="381000" y="1803215"/>
              <a:chExt cx="8305800" cy="1242588"/>
            </a:xfrm>
            <a:noFill/>
          </p:grpSpPr>
          <p:sp>
            <p:nvSpPr>
              <p:cNvPr id="27" name="TextBox 26"/>
              <p:cNvSpPr txBox="1"/>
              <p:nvPr/>
            </p:nvSpPr>
            <p:spPr>
              <a:xfrm>
                <a:off x="381000" y="1803215"/>
                <a:ext cx="830580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Cost of example:</a:t>
                </a:r>
              </a:p>
            </p:txBody>
          </p:sp>
          <p:pic>
            <p:nvPicPr>
              <p:cNvPr id="28" name="Picture 9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50442" y="2392007"/>
                <a:ext cx="6398514" cy="653796"/>
              </a:xfrm>
              <a:prstGeom prst="rect">
                <a:avLst/>
              </a:prstGeom>
              <a:grp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672" y="5333214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         , </a:t>
            </a:r>
            <a:r>
              <a:rPr lang="en-US" sz="2800" dirty="0"/>
              <a:t>we want    </a:t>
            </a:r>
            <a:r>
              <a:rPr lang="en-US" sz="2800" dirty="0" smtClean="0"/>
              <a:t>              (not just       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1497" y="4908689"/>
            <a:ext cx="780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         , </a:t>
            </a:r>
            <a:r>
              <a:rPr lang="en-US" sz="2800" dirty="0"/>
              <a:t>we want    </a:t>
            </a:r>
            <a:r>
              <a:rPr lang="en-US" sz="2800" dirty="0" smtClean="0"/>
              <a:t>             (not just       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90922" y="1700808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Support Vector Machine</a:t>
            </a:r>
          </a:p>
        </p:txBody>
      </p:sp>
      <p:grpSp>
        <p:nvGrpSpPr>
          <p:cNvPr id="8" name="Group 43"/>
          <p:cNvGrpSpPr/>
          <p:nvPr/>
        </p:nvGrpSpPr>
        <p:grpSpPr>
          <a:xfrm>
            <a:off x="1024323" y="3156089"/>
            <a:ext cx="7162800" cy="1805680"/>
            <a:chOff x="685801" y="1646717"/>
            <a:chExt cx="7619999" cy="2144233"/>
          </a:xfrm>
        </p:grpSpPr>
        <p:cxnSp>
          <p:nvCxnSpPr>
            <p:cNvPr id="9" name="Straight Arrow Connector 4"/>
            <p:cNvCxnSpPr/>
            <p:nvPr/>
          </p:nvCxnSpPr>
          <p:spPr>
            <a:xfrm flipH="1" flipV="1">
              <a:off x="2286000" y="1647825"/>
              <a:ext cx="1" cy="20574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6"/>
            <p:cNvCxnSpPr/>
            <p:nvPr/>
          </p:nvCxnSpPr>
          <p:spPr>
            <a:xfrm>
              <a:off x="685801" y="3429000"/>
              <a:ext cx="335280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7"/>
            <p:cNvCxnSpPr/>
            <p:nvPr/>
          </p:nvCxnSpPr>
          <p:spPr>
            <a:xfrm flipH="1" flipV="1">
              <a:off x="6553199" y="1646717"/>
              <a:ext cx="1" cy="20574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8"/>
            <p:cNvCxnSpPr/>
            <p:nvPr/>
          </p:nvCxnSpPr>
          <p:spPr>
            <a:xfrm>
              <a:off x="4953000" y="3427892"/>
              <a:ext cx="335280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"/>
            <p:cNvCxnSpPr/>
            <p:nvPr/>
          </p:nvCxnSpPr>
          <p:spPr>
            <a:xfrm>
              <a:off x="1066800" y="1733550"/>
              <a:ext cx="1752600" cy="169545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0"/>
            <p:cNvCxnSpPr/>
            <p:nvPr/>
          </p:nvCxnSpPr>
          <p:spPr>
            <a:xfrm flipH="1">
              <a:off x="6019800" y="1733550"/>
              <a:ext cx="1752600" cy="169545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2"/>
            <p:cNvCxnSpPr/>
            <p:nvPr/>
          </p:nvCxnSpPr>
          <p:spPr>
            <a:xfrm>
              <a:off x="2814131" y="3427892"/>
              <a:ext cx="1146544" cy="11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945049" y="3429000"/>
              <a:ext cx="1089835" cy="33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8"/>
            <p:cNvCxnSpPr/>
            <p:nvPr/>
          </p:nvCxnSpPr>
          <p:spPr>
            <a:xfrm>
              <a:off x="2814131" y="3381456"/>
              <a:ext cx="0" cy="9857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>
              <a:off x="2286000" y="3379625"/>
              <a:ext cx="0" cy="9857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2"/>
            <p:cNvCxnSpPr/>
            <p:nvPr/>
          </p:nvCxnSpPr>
          <p:spPr>
            <a:xfrm>
              <a:off x="1760551" y="3373505"/>
              <a:ext cx="0" cy="9857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3"/>
            <p:cNvCxnSpPr/>
            <p:nvPr/>
          </p:nvCxnSpPr>
          <p:spPr>
            <a:xfrm>
              <a:off x="7078649" y="3381456"/>
              <a:ext cx="0" cy="9857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4"/>
            <p:cNvCxnSpPr/>
            <p:nvPr/>
          </p:nvCxnSpPr>
          <p:spPr>
            <a:xfrm>
              <a:off x="6550518" y="3379625"/>
              <a:ext cx="0" cy="9857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5"/>
            <p:cNvCxnSpPr/>
            <p:nvPr/>
          </p:nvCxnSpPr>
          <p:spPr>
            <a:xfrm>
              <a:off x="6025069" y="3373505"/>
              <a:ext cx="0" cy="9857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568396" y="3452396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-1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67000" y="3451031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35596" y="3435168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-1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34200" y="3428543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30015" y="3555425"/>
              <a:ext cx="108585" cy="114300"/>
            </a:xfrm>
            <a:prstGeom prst="rect">
              <a:avLst/>
            </a:prstGeom>
          </p:spPr>
        </p:pic>
        <p:pic>
          <p:nvPicPr>
            <p:cNvPr id="28" name="Picture 3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97215" y="3550475"/>
              <a:ext cx="108585" cy="114300"/>
            </a:xfrm>
            <a:prstGeom prst="rect">
              <a:avLst/>
            </a:prstGeom>
          </p:spPr>
        </p:pic>
      </p:grpSp>
      <p:pic>
        <p:nvPicPr>
          <p:cNvPr id="29" name="Picture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922" y="5070516"/>
            <a:ext cx="685800" cy="265176"/>
          </a:xfrm>
          <a:prstGeom prst="rect">
            <a:avLst/>
          </a:prstGeom>
        </p:spPr>
      </p:pic>
      <p:pic>
        <p:nvPicPr>
          <p:cNvPr id="30" name="Picture 3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922" y="5496008"/>
            <a:ext cx="699516" cy="26517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3597" y="5006316"/>
            <a:ext cx="1037844" cy="313182"/>
          </a:xfrm>
          <a:prstGeom prst="rect">
            <a:avLst/>
          </a:prstGeom>
        </p:spPr>
      </p:pic>
      <p:pic>
        <p:nvPicPr>
          <p:cNvPr id="32" name="Picture 4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5695" y="5446734"/>
            <a:ext cx="1273302" cy="313182"/>
          </a:xfrm>
          <a:prstGeom prst="rect">
            <a:avLst/>
          </a:prstGeom>
        </p:spPr>
      </p:pic>
      <p:pic>
        <p:nvPicPr>
          <p:cNvPr id="33" name="Picture 4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4840" y="5055405"/>
            <a:ext cx="436626" cy="246888"/>
          </a:xfrm>
          <a:prstGeom prst="rect">
            <a:avLst/>
          </a:prstGeom>
        </p:spPr>
      </p:pic>
      <p:pic>
        <p:nvPicPr>
          <p:cNvPr id="34" name="Picture 4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222" y="5508521"/>
            <a:ext cx="436626" cy="214884"/>
          </a:xfrm>
          <a:prstGeom prst="rect">
            <a:avLst/>
          </a:prstGeom>
        </p:spPr>
      </p:pic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NOT LIKE logistic regression</a:t>
            </a:r>
            <a:endParaRPr lang="ru-RU" b="1" dirty="0"/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7</a:t>
            </a:fld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2771800" y="602128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= 100 000</a:t>
            </a:r>
            <a:endParaRPr lang="ru-RU" dirty="0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1547664" y="980728"/>
          <a:ext cx="6381750" cy="792162"/>
        </p:xfrm>
        <a:graphic>
          <a:graphicData uri="http://schemas.openxmlformats.org/presentationml/2006/ole">
            <p:oleObj spid="_x0000_s28673" name="Формула" r:id="rId18" imgW="36828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8</a:t>
            </a:fld>
            <a:endParaRPr lang="ru-R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365" y="1772816"/>
            <a:ext cx="885638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149080"/>
            <a:ext cx="287585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http://sancarlosblog.com/wp-content/uploads/2014/06/phpThumb.php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32657"/>
            <a:ext cx="1440160" cy="16165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699792" y="4653136"/>
            <a:ext cx="3240360" cy="5760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en-US" b="1" dirty="0" smtClean="0"/>
              <a:t>So how does it look like?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45A4-7851-4050-83CB-722FCADA8805}" type="slidenum">
              <a:rPr lang="ru-RU" smtClean="0"/>
              <a:t>9</a:t>
            </a:fld>
            <a:endParaRPr lang="ru-RU"/>
          </a:p>
        </p:txBody>
      </p:sp>
      <p:grpSp>
        <p:nvGrpSpPr>
          <p:cNvPr id="5" name="Группа 37"/>
          <p:cNvGrpSpPr/>
          <p:nvPr/>
        </p:nvGrpSpPr>
        <p:grpSpPr>
          <a:xfrm>
            <a:off x="395536" y="2132856"/>
            <a:ext cx="3809709" cy="3109742"/>
            <a:chOff x="2514600" y="1240540"/>
            <a:chExt cx="3379813" cy="2713655"/>
          </a:xfrm>
        </p:grpSpPr>
        <p:sp>
          <p:nvSpPr>
            <p:cNvPr id="6" name="Oval 3"/>
            <p:cNvSpPr/>
            <p:nvPr/>
          </p:nvSpPr>
          <p:spPr>
            <a:xfrm>
              <a:off x="5467256" y="2543044"/>
              <a:ext cx="231701" cy="231701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4"/>
            <p:cNvSpPr/>
            <p:nvPr/>
          </p:nvSpPr>
          <p:spPr>
            <a:xfrm>
              <a:off x="4477954" y="1512841"/>
              <a:ext cx="231701" cy="231701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/>
            <p:cNvSpPr/>
            <p:nvPr/>
          </p:nvSpPr>
          <p:spPr>
            <a:xfrm>
              <a:off x="4178673" y="1276313"/>
              <a:ext cx="231701" cy="231701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ross 7"/>
            <p:cNvSpPr/>
            <p:nvPr/>
          </p:nvSpPr>
          <p:spPr>
            <a:xfrm rot="2734294">
              <a:off x="3502281" y="3246868"/>
              <a:ext cx="303981" cy="303981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ross 8"/>
            <p:cNvSpPr/>
            <p:nvPr/>
          </p:nvSpPr>
          <p:spPr>
            <a:xfrm rot="2734294">
              <a:off x="3801519" y="2372748"/>
              <a:ext cx="303981" cy="303981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ross 9"/>
            <p:cNvSpPr/>
            <p:nvPr/>
          </p:nvSpPr>
          <p:spPr>
            <a:xfrm rot="2734294">
              <a:off x="3814981" y="2881778"/>
              <a:ext cx="303981" cy="303981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ross 10"/>
            <p:cNvSpPr/>
            <p:nvPr/>
          </p:nvSpPr>
          <p:spPr>
            <a:xfrm rot="2734294">
              <a:off x="3371646" y="2861238"/>
              <a:ext cx="303981" cy="303981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14600" y="1859316"/>
              <a:ext cx="493051" cy="502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3007651" y="1240540"/>
              <a:ext cx="0" cy="271365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859733" y="3745945"/>
              <a:ext cx="3034680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ross 15"/>
            <p:cNvSpPr/>
            <p:nvPr/>
          </p:nvSpPr>
          <p:spPr>
            <a:xfrm rot="2734294">
              <a:off x="3946500" y="3313733"/>
              <a:ext cx="303981" cy="303981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ross 16"/>
            <p:cNvSpPr/>
            <p:nvPr/>
          </p:nvSpPr>
          <p:spPr>
            <a:xfrm rot="2734294">
              <a:off x="3422054" y="2525105"/>
              <a:ext cx="303981" cy="303981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ross 22"/>
            <p:cNvSpPr/>
            <p:nvPr/>
          </p:nvSpPr>
          <p:spPr>
            <a:xfrm rot="2734294">
              <a:off x="3097338" y="1994593"/>
              <a:ext cx="303981" cy="303981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ross 23"/>
            <p:cNvSpPr/>
            <p:nvPr/>
          </p:nvSpPr>
          <p:spPr>
            <a:xfrm rot="2734294">
              <a:off x="3069296" y="2533570"/>
              <a:ext cx="303981" cy="303981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27"/>
            <p:cNvSpPr/>
            <p:nvPr/>
          </p:nvSpPr>
          <p:spPr>
            <a:xfrm>
              <a:off x="5062194" y="2195730"/>
              <a:ext cx="231701" cy="231701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8"/>
            <p:cNvSpPr/>
            <p:nvPr/>
          </p:nvSpPr>
          <p:spPr>
            <a:xfrm>
              <a:off x="5467256" y="2204519"/>
              <a:ext cx="231701" cy="231701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9"/>
            <p:cNvSpPr/>
            <p:nvPr/>
          </p:nvSpPr>
          <p:spPr>
            <a:xfrm>
              <a:off x="4756877" y="1964030"/>
              <a:ext cx="231701" cy="231701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30"/>
            <p:cNvSpPr/>
            <p:nvPr/>
          </p:nvSpPr>
          <p:spPr>
            <a:xfrm>
              <a:off x="5111228" y="1884790"/>
              <a:ext cx="231701" cy="231701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31"/>
            <p:cNvSpPr/>
            <p:nvPr/>
          </p:nvSpPr>
          <p:spPr>
            <a:xfrm>
              <a:off x="4081726" y="1664430"/>
              <a:ext cx="231701" cy="231701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32"/>
            <p:cNvSpPr/>
            <p:nvPr/>
          </p:nvSpPr>
          <p:spPr>
            <a:xfrm>
              <a:off x="4577039" y="2195731"/>
              <a:ext cx="231701" cy="231701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33"/>
            <p:cNvSpPr/>
            <p:nvPr/>
          </p:nvSpPr>
          <p:spPr>
            <a:xfrm>
              <a:off x="4872150" y="1623363"/>
              <a:ext cx="231701" cy="231701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34"/>
            <p:cNvSpPr/>
            <p:nvPr/>
          </p:nvSpPr>
          <p:spPr>
            <a:xfrm>
              <a:off x="5341682" y="1507512"/>
              <a:ext cx="231701" cy="231701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35"/>
            <p:cNvSpPr/>
            <p:nvPr/>
          </p:nvSpPr>
          <p:spPr>
            <a:xfrm>
              <a:off x="4858179" y="1245107"/>
              <a:ext cx="231701" cy="231701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Содержимое 2"/>
          <p:cNvSpPr>
            <a:spLocks noGrp="1"/>
          </p:cNvSpPr>
          <p:nvPr>
            <p:ph idx="1"/>
          </p:nvPr>
        </p:nvSpPr>
        <p:spPr>
          <a:xfrm>
            <a:off x="4633664" y="1268760"/>
            <a:ext cx="4258816" cy="4525963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 algn="just"/>
            <a:r>
              <a:rPr lang="en-US" dirty="0" smtClean="0"/>
              <a:t>Find </a:t>
            </a:r>
            <a:r>
              <a:rPr lang="en-US" dirty="0"/>
              <a:t>a classifier (</a:t>
            </a:r>
            <a:r>
              <a:rPr lang="en-US" dirty="0" err="1"/>
              <a:t>hyperplane</a:t>
            </a:r>
            <a:r>
              <a:rPr lang="en-US" dirty="0" smtClean="0"/>
              <a:t>)</a:t>
            </a:r>
            <a:endParaRPr lang="en-US" dirty="0"/>
          </a:p>
          <a:p>
            <a:pPr algn="just"/>
            <a:r>
              <a:rPr lang="en-US" dirty="0" smtClean="0"/>
              <a:t>An </a:t>
            </a:r>
            <a:r>
              <a:rPr lang="en-US" dirty="0"/>
              <a:t>infinite number of such </a:t>
            </a:r>
            <a:r>
              <a:rPr lang="en-US" dirty="0" err="1" smtClean="0"/>
              <a:t>hyperplanes</a:t>
            </a:r>
            <a:r>
              <a:rPr lang="en-US" dirty="0" smtClean="0"/>
              <a:t> </a:t>
            </a:r>
            <a:r>
              <a:rPr lang="en-US" dirty="0"/>
              <a:t>exist.</a:t>
            </a:r>
          </a:p>
          <a:p>
            <a:pPr algn="just"/>
            <a:r>
              <a:rPr lang="en-US" dirty="0" smtClean="0"/>
              <a:t>Find </a:t>
            </a:r>
            <a:r>
              <a:rPr lang="en-US" dirty="0"/>
              <a:t>the </a:t>
            </a:r>
            <a:r>
              <a:rPr lang="en-US" dirty="0" err="1"/>
              <a:t>hyperplane</a:t>
            </a:r>
            <a:r>
              <a:rPr lang="en-US" dirty="0"/>
              <a:t> that maximizes the gap between </a:t>
            </a:r>
            <a:r>
              <a:rPr lang="en-US" b="1" dirty="0">
                <a:solidFill>
                  <a:srgbClr val="FF0000"/>
                </a:solidFill>
              </a:rPr>
              <a:t>data points on the boundaries </a:t>
            </a:r>
            <a:r>
              <a:rPr lang="en-US" dirty="0"/>
              <a:t>(so-called </a:t>
            </a:r>
            <a:r>
              <a:rPr lang="en-US" b="1" dirty="0"/>
              <a:t>“support vectors</a:t>
            </a:r>
            <a:r>
              <a:rPr lang="en-US" b="1" dirty="0" smtClean="0"/>
              <a:t>”</a:t>
            </a:r>
            <a:r>
              <a:rPr lang="en-US" dirty="0" smtClean="0"/>
              <a:t>).</a:t>
            </a:r>
            <a:endParaRPr lang="en-US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763688" y="1700808"/>
            <a:ext cx="864096" cy="388843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43608" y="1844824"/>
            <a:ext cx="3384376" cy="331236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043608" y="1556792"/>
            <a:ext cx="2952328" cy="39604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 rot="8563237">
            <a:off x="2377998" y="1814947"/>
            <a:ext cx="426781" cy="3672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2843808" y="5229200"/>
            <a:ext cx="576064" cy="648072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267744" y="587727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margin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47664" y="90872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general – LARGE MARGIN CLASSIFIERS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8" grpId="0"/>
      <p:bldP spid="50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y = 1&#10;$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y = 1&#10;$&#10;&#10;\end{document}"/>
  <p:tag name="IGUANATEXSIZE" val="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y = 0&#10;$&#10;&#10;\end{document}"/>
  <p:tag name="IGUANATEXSIZE" val="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h_\theta(x) \approx 1&#10;$&#10;&#10;\end{document}"/>
  <p:tag name="IGUANATEXSIZE" val="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h_\theta(x) \approx 0&#10;$&#10;&#10;\end{document}"/>
  <p:tag name="IGUANATEXSIZE" val="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theta^Tx \gg 0&#10;$&#10;&#10;\end{document}"/>
  <p:tag name="IGUANATEXSIZE" val="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theta^Tx \ll 0&#10;$&#10;&#10;\end{document}"/>
  <p:tag name="IGUANATEXSIZE" val="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-(y \log h_\theta(x) + (1-y) \log(1-h_\theta(x)))&#10;$&#10;&#10;\end{document}"/>
  <p:tag name="IGUANATEXSIZE" val="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= - y \log \frac{1}{1+e^{-\theta^Tx}}&#10;- (1-y) \log (1 - \frac{1}{1+e^{-\theta^Tx}})&#10;$&#10;&#10;\end{document}"/>
  <p:tag name="IGUANATEXSIZE" val="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h_\theta(x) = g(z)&#10;$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z = \theta^Tx&#10;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theta^Tx \gg 0&#10;$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y = 1&#10;$&#10;&#10;\end{document}"/>
  <p:tag name="IGUANATEXSIZE" val="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y = 0&#10;$&#10;&#10;\end{document}"/>
  <p:tag name="IGUANATEXSIZE" val="2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theta^Tx \geq 1&#10;$&#10;&#10;\end{document}"/>
  <p:tag name="IGUANATEXSIZE" val="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theta^Tx \leq -1&#10;$&#10;&#10;\end{document}"/>
  <p:tag name="IGUANATEXSIZE" val="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geq 0&#10;$&#10;&#10;\end{document}"/>
  <p:tag name="IGUANATEXSIZE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&lt; 0&#10;$&#10;&#10;\end{document}"/>
  <p:tag name="IGUANATEXSIZE" val="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z&#10;$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z&#10;$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&#10;\begin{align*}&#10;f_i = \mathrm{similarity}(x, l^{(i)})&#10;\end{align*}&#10;&#10;&#10;\end{document}"/>
  <p:tag name="IGUANATEXSIZE" val="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&#10;\begin{align*}&#10;= \exp\left(-\frac{||x-l^{(i)}||^2}{2\sigma^2}\right)&#10;\end{align*}&#10;&#10;&#10;\end{document}"/>
  <p:tag name="IGUANATEXSIZE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y = 0&#10;$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If $x\approx l^{(1)}$ :&#10;&#10;\end{document}"/>
  <p:tag name="IGUANATEXSIZE" val="3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If $x$ if far from $l^{(1)}$ :&#10;&#10;\end{document}"/>
  <p:tag name="IGUANATEXSIZE" val="3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l^{(1)} = \begin{bmatrix} &#10;3 \\&#10;5 \\&#10;\end{bmatrix}, \quad&#10;f_1 &#10;=\exp\left(-\frac{\|x - l^{(1)}\|^2}{2\sigma^2}\right)&#10;$&#10;&#10;&#10;\end{document}"/>
  <p:tag name="IGUANATEXSIZE" val="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sigma^2=1$&#10;&#10;\end{document}"/>
  <p:tag name="IGUANATEXSIZE" val="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sigma^2=0.5$&#10;&#10;\end{document}"/>
  <p:tag name="IGUANATEXSIZE" val="3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sigma^2=3$&#10;&#10;\end{document}"/>
  <p:tag name="IGUANATEXSIZE" val="3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=\frac{1}{\lambda}&#10;$&#10;&#10;\end{document}"/>
  <p:tag name="IGUANATEXSIZE" val="2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sigma^2&#10;$&#10;&#10;\end{document}"/>
  <p:tag name="IGUANATEXSIZE" val="2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sigma^2&#10;$&#10;&#10;\end{document}"/>
  <p:tag name="IGUANATEXSIZE" val="2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sigma^2&#10;$&#10;&#10;\end{document}"/>
  <p:tag name="IGUANATEXSIZE" val="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theta^Tx \ll 0&#10;$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f_i&#10;$&#10;&#10;\end{document}"/>
  <p:tag name="IGUANATEXSIZE" val="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f_i&#10;$&#10;&#10;\end{document}"/>
  <p:tag name="IGUANATEXSIZE" val="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-\log \frac{1}{1+e^{-z}}&#10;$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z&#10;$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z&#10;$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-\log(1 - \frac{1}{1+e^{-z}})&#10;$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h_\theta(x) = \frac{1}{1+e^{-\theta^Tx}}&#10;$&#10;&#10;\end{document}"/>
  <p:tag name="IGUANATEXSIZE" val="2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631</Words>
  <Application>Microsoft Office PowerPoint</Application>
  <PresentationFormat>Экран (4:3)</PresentationFormat>
  <Paragraphs>151</Paragraphs>
  <Slides>27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Microsoft Equation 3.0</vt:lpstr>
      <vt:lpstr>Support Vector Machines</vt:lpstr>
      <vt:lpstr>Plan</vt:lpstr>
      <vt:lpstr>A bit of history</vt:lpstr>
      <vt:lpstr>What’s SVM - intuition</vt:lpstr>
      <vt:lpstr>LIKE and NOT LIKE logistic regression</vt:lpstr>
      <vt:lpstr>Sigmoid function.. again</vt:lpstr>
      <vt:lpstr>NOT LIKE logistic regression</vt:lpstr>
      <vt:lpstr>Слайд 8</vt:lpstr>
      <vt:lpstr>So how does it look like?</vt:lpstr>
      <vt:lpstr>“Soft-margin” linear SVM</vt:lpstr>
      <vt:lpstr>SVM: introducing nonlinearity</vt:lpstr>
      <vt:lpstr>Kernel trick, huh?</vt:lpstr>
      <vt:lpstr>Kernel trick, huh? Simple as it is</vt:lpstr>
      <vt:lpstr>Example of kernel trick</vt:lpstr>
      <vt:lpstr>Kernel trick in practice</vt:lpstr>
      <vt:lpstr>SVM with radial basis kernels:  sigma</vt:lpstr>
      <vt:lpstr>Support Vector Regression</vt:lpstr>
      <vt:lpstr>Recommendations</vt:lpstr>
      <vt:lpstr>Kernels</vt:lpstr>
      <vt:lpstr>R: SVM implemetations</vt:lpstr>
      <vt:lpstr>Libraries’ comparison</vt:lpstr>
      <vt:lpstr>SVM advantages</vt:lpstr>
      <vt:lpstr>SVM disadvantages</vt:lpstr>
      <vt:lpstr>What we missed here  (for our own good &amp; sake of time)</vt:lpstr>
      <vt:lpstr>References</vt:lpstr>
      <vt:lpstr>Thank you for the attention!</vt:lpstr>
      <vt:lpstr>Слайд 27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Vector Machines</dc:title>
  <dc:creator>MEG</dc:creator>
  <cp:lastModifiedBy>MEG</cp:lastModifiedBy>
  <cp:revision>72</cp:revision>
  <dcterms:created xsi:type="dcterms:W3CDTF">2014-07-31T08:28:10Z</dcterms:created>
  <dcterms:modified xsi:type="dcterms:W3CDTF">2014-07-31T20:43:08Z</dcterms:modified>
</cp:coreProperties>
</file>